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426" r:id="rId2"/>
    <p:sldId id="498" r:id="rId3"/>
    <p:sldId id="453" r:id="rId4"/>
    <p:sldId id="500" r:id="rId5"/>
    <p:sldId id="260" r:id="rId6"/>
    <p:sldId id="503" r:id="rId7"/>
    <p:sldId id="502" r:id="rId8"/>
    <p:sldId id="501" r:id="rId9"/>
    <p:sldId id="475" r:id="rId10"/>
    <p:sldId id="660" r:id="rId11"/>
    <p:sldId id="658" r:id="rId12"/>
    <p:sldId id="505" r:id="rId13"/>
    <p:sldId id="504" r:id="rId14"/>
    <p:sldId id="467" r:id="rId15"/>
    <p:sldId id="454" r:id="rId16"/>
    <p:sldId id="507" r:id="rId17"/>
    <p:sldId id="508" r:id="rId18"/>
    <p:sldId id="506" r:id="rId19"/>
    <p:sldId id="659" r:id="rId20"/>
    <p:sldId id="550" r:id="rId21"/>
    <p:sldId id="549" r:id="rId22"/>
    <p:sldId id="548" r:id="rId23"/>
    <p:sldId id="547" r:id="rId24"/>
    <p:sldId id="546" r:id="rId25"/>
    <p:sldId id="545" r:id="rId26"/>
    <p:sldId id="440" r:id="rId27"/>
    <p:sldId id="441" r:id="rId28"/>
    <p:sldId id="553" r:id="rId29"/>
    <p:sldId id="552" r:id="rId30"/>
    <p:sldId id="551" r:id="rId31"/>
    <p:sldId id="442" r:id="rId32"/>
    <p:sldId id="558" r:id="rId33"/>
    <p:sldId id="557" r:id="rId34"/>
    <p:sldId id="556" r:id="rId35"/>
    <p:sldId id="555" r:id="rId36"/>
    <p:sldId id="554" r:id="rId37"/>
    <p:sldId id="443" r:id="rId38"/>
    <p:sldId id="560" r:id="rId39"/>
    <p:sldId id="559" r:id="rId40"/>
    <p:sldId id="446" r:id="rId41"/>
    <p:sldId id="447" r:id="rId42"/>
    <p:sldId id="561" r:id="rId43"/>
    <p:sldId id="562" r:id="rId44"/>
    <p:sldId id="563" r:id="rId45"/>
    <p:sldId id="564" r:id="rId46"/>
    <p:sldId id="566" r:id="rId47"/>
    <p:sldId id="565" r:id="rId48"/>
    <p:sldId id="448" r:id="rId49"/>
    <p:sldId id="430" r:id="rId50"/>
    <p:sldId id="567" r:id="rId51"/>
    <p:sldId id="310" r:id="rId52"/>
    <p:sldId id="569" r:id="rId53"/>
    <p:sldId id="568" r:id="rId54"/>
    <p:sldId id="340" r:id="rId55"/>
    <p:sldId id="570" r:id="rId56"/>
    <p:sldId id="341" r:id="rId57"/>
    <p:sldId id="343" r:id="rId58"/>
    <p:sldId id="57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4EC"/>
    <a:srgbClr val="00A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0" autoAdjust="0"/>
    <p:restoredTop sz="75342" autoAdjust="0"/>
  </p:normalViewPr>
  <p:slideViewPr>
    <p:cSldViewPr>
      <p:cViewPr varScale="1">
        <p:scale>
          <a:sx n="50" d="100"/>
          <a:sy n="50" d="100"/>
        </p:scale>
        <p:origin x="205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D47B4A-DAC5-4957-8BBE-226C29F56C7F}" type="datetimeFigureOut">
              <a:rPr lang="en-US" smtClean="0"/>
              <a:pPr/>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35C37-1988-46CF-80BE-8A049F49B909}" type="slidenum">
              <a:rPr lang="en-US" smtClean="0"/>
              <a:pPr/>
              <a:t>‹#›</a:t>
            </a:fld>
            <a:endParaRPr lang="en-US"/>
          </a:p>
        </p:txBody>
      </p:sp>
    </p:spTree>
    <p:extLst>
      <p:ext uri="{BB962C8B-B14F-4D97-AF65-F5344CB8AC3E}">
        <p14:creationId xmlns:p14="http://schemas.microsoft.com/office/powerpoint/2010/main" val="38726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1</a:t>
            </a:fld>
            <a:endParaRPr lang="en-US"/>
          </a:p>
        </p:txBody>
      </p:sp>
    </p:spTree>
    <p:extLst>
      <p:ext uri="{BB962C8B-B14F-4D97-AF65-F5344CB8AC3E}">
        <p14:creationId xmlns:p14="http://schemas.microsoft.com/office/powerpoint/2010/main" val="1011973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20</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1194559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21</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147175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22</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195137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23</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323743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24</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361873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25</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3344651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E0815F58-4F47-421D-ABFE-DF556374386D}" type="slidenum">
              <a:rPr lang="en-US" smtClean="0"/>
              <a:pPr/>
              <a:t>26</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t>Ke2=1.44eVnm   so Rc is a little less than 1 nm. The lattice parameter for NaCl is actually 0.564 nm (and that’s ~twice R).</a:t>
            </a:r>
          </a:p>
        </p:txBody>
      </p:sp>
    </p:spTree>
    <p:extLst>
      <p:ext uri="{BB962C8B-B14F-4D97-AF65-F5344CB8AC3E}">
        <p14:creationId xmlns:p14="http://schemas.microsoft.com/office/powerpoint/2010/main" val="233793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12FCE2-ECEB-4720-82ED-85EA182E4765}" type="slidenum">
              <a:rPr lang="en-US" smtClean="0"/>
              <a:pPr/>
              <a:t>28</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Is that the whole picture? If it were, what would happen to these ions? They would get a lot closer to minimize energy.</a:t>
            </a:r>
          </a:p>
          <a:p>
            <a:pPr eaLnBrk="1" hangingPunct="1"/>
            <a:endParaRPr lang="en-US" dirty="0"/>
          </a:p>
          <a:p>
            <a:pPr eaLnBrk="1" hangingPunct="1"/>
            <a:r>
              <a:rPr lang="en-US" dirty="0"/>
              <a:t>Note that n was a lot larger for noble gases where n=12. Also note that here we have 1/r where we had 1/r^6 as the prior attractive potential</a:t>
            </a:r>
          </a:p>
        </p:txBody>
      </p:sp>
    </p:spTree>
    <p:extLst>
      <p:ext uri="{BB962C8B-B14F-4D97-AF65-F5344CB8AC3E}">
        <p14:creationId xmlns:p14="http://schemas.microsoft.com/office/powerpoint/2010/main" val="149435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12FCE2-ECEB-4720-82ED-85EA182E4765}" type="slidenum">
              <a:rPr lang="en-US" smtClean="0"/>
              <a:pPr/>
              <a:t>29</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Is that the whole picture? If it were, what would happen to these ions? They would get a lot closer to minimize energy.</a:t>
            </a:r>
          </a:p>
          <a:p>
            <a:pPr eaLnBrk="1" hangingPunct="1"/>
            <a:endParaRPr lang="en-US" dirty="0"/>
          </a:p>
          <a:p>
            <a:pPr eaLnBrk="1" hangingPunct="1"/>
            <a:r>
              <a:rPr lang="en-US" dirty="0"/>
              <a:t>Note that n was a lot larger for noble gases where n=12. Also note that here we have 1/r where we had 1/r^6 as the prior attractive potential</a:t>
            </a:r>
          </a:p>
        </p:txBody>
      </p:sp>
    </p:spTree>
    <p:extLst>
      <p:ext uri="{BB962C8B-B14F-4D97-AF65-F5344CB8AC3E}">
        <p14:creationId xmlns:p14="http://schemas.microsoft.com/office/powerpoint/2010/main" val="2727628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12FCE2-ECEB-4720-82ED-85EA182E4765}" type="slidenum">
              <a:rPr lang="en-US" smtClean="0"/>
              <a:pPr/>
              <a:t>30</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Is that the whole picture? If it were, what would happen to these ions? They would get a lot closer to minimize energy.</a:t>
            </a:r>
          </a:p>
          <a:p>
            <a:pPr eaLnBrk="1" hangingPunct="1"/>
            <a:endParaRPr lang="en-US" dirty="0"/>
          </a:p>
          <a:p>
            <a:pPr eaLnBrk="1" hangingPunct="1"/>
            <a:r>
              <a:rPr lang="en-US" dirty="0"/>
              <a:t>Note that n was a lot larger for noble gases where n=12. Also note that here we have 1/r where we had 1/r^6 as the prior attractive potential</a:t>
            </a:r>
          </a:p>
        </p:txBody>
      </p:sp>
    </p:spTree>
    <p:extLst>
      <p:ext uri="{BB962C8B-B14F-4D97-AF65-F5344CB8AC3E}">
        <p14:creationId xmlns:p14="http://schemas.microsoft.com/office/powerpoint/2010/main" val="139005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5C2563F-7FE4-D138-6C0A-BA292B14B3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Verdana" panose="020B0604030504040204" pitchFamily="34" charset="0"/>
              </a:defRPr>
            </a:lvl1pPr>
            <a:lvl2pPr marL="742950" indent="-285750" defTabSz="911225">
              <a:defRPr>
                <a:solidFill>
                  <a:schemeClr val="tx1"/>
                </a:solidFill>
                <a:latin typeface="Verdana" panose="020B0604030504040204" pitchFamily="34" charset="0"/>
              </a:defRPr>
            </a:lvl2pPr>
            <a:lvl3pPr marL="1143000" indent="-228600" defTabSz="911225">
              <a:defRPr>
                <a:solidFill>
                  <a:schemeClr val="tx1"/>
                </a:solidFill>
                <a:latin typeface="Verdana" panose="020B0604030504040204" pitchFamily="34" charset="0"/>
              </a:defRPr>
            </a:lvl3pPr>
            <a:lvl4pPr marL="1600200" indent="-228600" defTabSz="911225">
              <a:defRPr>
                <a:solidFill>
                  <a:schemeClr val="tx1"/>
                </a:solidFill>
                <a:latin typeface="Verdana" panose="020B0604030504040204" pitchFamily="34" charset="0"/>
              </a:defRPr>
            </a:lvl4pPr>
            <a:lvl5pPr marL="2057400" indent="-228600" defTabSz="911225">
              <a:defRPr>
                <a:solidFill>
                  <a:schemeClr val="tx1"/>
                </a:solidFill>
                <a:latin typeface="Verdana" panose="020B0604030504040204" pitchFamily="34" charset="0"/>
              </a:defRPr>
            </a:lvl5pPr>
            <a:lvl6pPr marL="2514600" indent="-228600" defTabSz="911225" eaLnBrk="0" fontAlgn="base" hangingPunct="0">
              <a:spcBef>
                <a:spcPct val="0"/>
              </a:spcBef>
              <a:spcAft>
                <a:spcPct val="0"/>
              </a:spcAft>
              <a:defRPr>
                <a:solidFill>
                  <a:schemeClr val="tx1"/>
                </a:solidFill>
                <a:latin typeface="Verdana" panose="020B0604030504040204" pitchFamily="34" charset="0"/>
              </a:defRPr>
            </a:lvl6pPr>
            <a:lvl7pPr marL="2971800" indent="-228600" defTabSz="911225" eaLnBrk="0" fontAlgn="base" hangingPunct="0">
              <a:spcBef>
                <a:spcPct val="0"/>
              </a:spcBef>
              <a:spcAft>
                <a:spcPct val="0"/>
              </a:spcAft>
              <a:defRPr>
                <a:solidFill>
                  <a:schemeClr val="tx1"/>
                </a:solidFill>
                <a:latin typeface="Verdana" panose="020B0604030504040204" pitchFamily="34" charset="0"/>
              </a:defRPr>
            </a:lvl7pPr>
            <a:lvl8pPr marL="3429000" indent="-228600" defTabSz="911225" eaLnBrk="0" fontAlgn="base" hangingPunct="0">
              <a:spcBef>
                <a:spcPct val="0"/>
              </a:spcBef>
              <a:spcAft>
                <a:spcPct val="0"/>
              </a:spcAft>
              <a:defRPr>
                <a:solidFill>
                  <a:schemeClr val="tx1"/>
                </a:solidFill>
                <a:latin typeface="Verdana" panose="020B0604030504040204" pitchFamily="34" charset="0"/>
              </a:defRPr>
            </a:lvl8pPr>
            <a:lvl9pPr marL="3886200" indent="-228600" defTabSz="911225" eaLnBrk="0" fontAlgn="base" hangingPunct="0">
              <a:spcBef>
                <a:spcPct val="0"/>
              </a:spcBef>
              <a:spcAft>
                <a:spcPct val="0"/>
              </a:spcAft>
              <a:defRPr>
                <a:solidFill>
                  <a:schemeClr val="tx1"/>
                </a:solidFill>
                <a:latin typeface="Verdana" panose="020B0604030504040204" pitchFamily="34" charset="0"/>
              </a:defRPr>
            </a:lvl9pPr>
          </a:lstStyle>
          <a:p>
            <a:fld id="{FD89E866-E8C0-45A3-8577-E8EEF9B303AF}" type="slidenum">
              <a:rPr lang="en-US" altLang="en-US" smtClean="0"/>
              <a:pPr/>
              <a:t>2</a:t>
            </a:fld>
            <a:endParaRPr lang="en-US" altLang="en-US"/>
          </a:p>
        </p:txBody>
      </p:sp>
      <p:sp>
        <p:nvSpPr>
          <p:cNvPr id="98307" name="Rectangle 2">
            <a:extLst>
              <a:ext uri="{FF2B5EF4-FFF2-40B4-BE49-F238E27FC236}">
                <a16:creationId xmlns:a16="http://schemas.microsoft.com/office/drawing/2014/main" id="{05C9BC5E-5C8F-762F-08CA-3A010D515B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65F05BE9-4363-09DC-5ADC-D28B6CC1BD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B12FCE2-ECEB-4720-82ED-85EA182E4765}" type="slidenum">
              <a:rPr lang="en-US" smtClean="0"/>
              <a:pPr/>
              <a:t>31</a:t>
            </a:fld>
            <a:endParaRPr 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Is that the whole picture? If it were, what would happen to these ions? They would get a lot closer to minimize energy.</a:t>
            </a:r>
          </a:p>
          <a:p>
            <a:pPr eaLnBrk="1" hangingPunct="1"/>
            <a:endParaRPr lang="en-US" dirty="0"/>
          </a:p>
          <a:p>
            <a:pPr eaLnBrk="1" hangingPunct="1"/>
            <a:r>
              <a:rPr lang="en-US" dirty="0"/>
              <a:t>Note that n was a lot larger for noble gases where n=12. Also note that here we have 1/r where we had 1/r^6 as the prior attractive potential</a:t>
            </a:r>
          </a:p>
        </p:txBody>
      </p:sp>
    </p:spTree>
    <p:extLst>
      <p:ext uri="{BB962C8B-B14F-4D97-AF65-F5344CB8AC3E}">
        <p14:creationId xmlns:p14="http://schemas.microsoft.com/office/powerpoint/2010/main" val="138242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NaCl,</a:t>
            </a:r>
            <a:r>
              <a:rPr lang="en-US" baseline="0" dirty="0"/>
              <a:t> so let’s consider if we added the ionic radii, at least.</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32</a:t>
            </a:fld>
            <a:endParaRPr lang="en-US"/>
          </a:p>
        </p:txBody>
      </p:sp>
    </p:spTree>
    <p:extLst>
      <p:ext uri="{BB962C8B-B14F-4D97-AF65-F5344CB8AC3E}">
        <p14:creationId xmlns:p14="http://schemas.microsoft.com/office/powerpoint/2010/main" val="2268362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NaCl,</a:t>
            </a:r>
            <a:r>
              <a:rPr lang="en-US" baseline="0" dirty="0"/>
              <a:t> so let’s consider if we added the ionic radii, at least.</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33</a:t>
            </a:fld>
            <a:endParaRPr lang="en-US"/>
          </a:p>
        </p:txBody>
      </p:sp>
    </p:spTree>
    <p:extLst>
      <p:ext uri="{BB962C8B-B14F-4D97-AF65-F5344CB8AC3E}">
        <p14:creationId xmlns:p14="http://schemas.microsoft.com/office/powerpoint/2010/main" val="1278358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NaCl,</a:t>
            </a:r>
            <a:r>
              <a:rPr lang="en-US" baseline="0" dirty="0"/>
              <a:t> so let’s consider if we added the ionic radii, at least.</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34</a:t>
            </a:fld>
            <a:endParaRPr lang="en-US"/>
          </a:p>
        </p:txBody>
      </p:sp>
    </p:spTree>
    <p:extLst>
      <p:ext uri="{BB962C8B-B14F-4D97-AF65-F5344CB8AC3E}">
        <p14:creationId xmlns:p14="http://schemas.microsoft.com/office/powerpoint/2010/main" val="348274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a:t>
            </a:r>
            <a:r>
              <a:rPr lang="en-US" dirty="0" err="1"/>
              <a:t>NaCl</a:t>
            </a:r>
            <a:r>
              <a:rPr lang="en-US" dirty="0"/>
              <a:t>,</a:t>
            </a:r>
            <a:r>
              <a:rPr lang="en-US" baseline="0" dirty="0"/>
              <a:t> so let’s consider if we added the ionic radii, at least.</a:t>
            </a:r>
            <a:endParaRPr lang="en-US" dirty="0"/>
          </a:p>
          <a:p>
            <a:r>
              <a:rPr lang="en-US" dirty="0"/>
              <a:t>Actually,</a:t>
            </a:r>
            <a:r>
              <a:rPr lang="en-US" baseline="0" dirty="0"/>
              <a:t> </a:t>
            </a:r>
            <a:r>
              <a:rPr lang="en-US" dirty="0"/>
              <a:t>The crystal lattice parameter is </a:t>
            </a:r>
            <a:r>
              <a:rPr lang="en-US" b="1" dirty="0"/>
              <a:t>0.563 </a:t>
            </a:r>
            <a:r>
              <a:rPr lang="en-US" b="0" dirty="0"/>
              <a:t>nm. You’d take half of this. </a:t>
            </a:r>
            <a:r>
              <a:rPr lang="en-US" b="0" baseline="0" dirty="0"/>
              <a:t>Again</a:t>
            </a:r>
            <a:r>
              <a:rPr lang="en-US" baseline="0" dirty="0"/>
              <a:t>, the hard sphere model is only an approximation. </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35</a:t>
            </a:fld>
            <a:endParaRPr lang="en-US"/>
          </a:p>
        </p:txBody>
      </p:sp>
    </p:spTree>
    <p:extLst>
      <p:ext uri="{BB962C8B-B14F-4D97-AF65-F5344CB8AC3E}">
        <p14:creationId xmlns:p14="http://schemas.microsoft.com/office/powerpoint/2010/main" val="619419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a:t>
            </a:r>
            <a:r>
              <a:rPr lang="en-US" dirty="0" err="1"/>
              <a:t>NaCl</a:t>
            </a:r>
            <a:r>
              <a:rPr lang="en-US" dirty="0"/>
              <a:t>,</a:t>
            </a:r>
            <a:r>
              <a:rPr lang="en-US" baseline="0" dirty="0"/>
              <a:t> so let’s consider if we added the ionic radii, at least.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Actually,</a:t>
            </a:r>
            <a:r>
              <a:rPr lang="en-US" baseline="0" dirty="0"/>
              <a:t> </a:t>
            </a:r>
            <a:r>
              <a:rPr lang="en-US" dirty="0"/>
              <a:t>The crystal lattice parameter is </a:t>
            </a:r>
            <a:r>
              <a:rPr lang="en-US" b="1" dirty="0"/>
              <a:t>0.563 </a:t>
            </a:r>
            <a:r>
              <a:rPr lang="en-US" b="0" dirty="0"/>
              <a:t>nm. You’d take half of this. </a:t>
            </a:r>
            <a:r>
              <a:rPr lang="en-US" b="0" baseline="0" dirty="0"/>
              <a:t>Again</a:t>
            </a:r>
            <a:r>
              <a:rPr lang="en-US" baseline="0" dirty="0"/>
              <a:t>, the hard sphere model is only an approximation. </a:t>
            </a:r>
            <a:endParaRPr lang="en-US" dirty="0"/>
          </a:p>
          <a:p>
            <a:r>
              <a:rPr lang="en-US" baseline="0" dirty="0"/>
              <a:t>. </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36</a:t>
            </a:fld>
            <a:endParaRPr lang="en-US"/>
          </a:p>
        </p:txBody>
      </p:sp>
    </p:spTree>
    <p:extLst>
      <p:ext uri="{BB962C8B-B14F-4D97-AF65-F5344CB8AC3E}">
        <p14:creationId xmlns:p14="http://schemas.microsoft.com/office/powerpoint/2010/main" val="1882006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 Ro is not </a:t>
            </a:r>
            <a:r>
              <a:rPr lang="en-US" dirty="0" err="1"/>
              <a:t>Rc</a:t>
            </a:r>
            <a:endParaRPr lang="en-US" dirty="0"/>
          </a:p>
          <a:p>
            <a:r>
              <a:rPr lang="en-US" dirty="0"/>
              <a:t>We could look it up. Probably best way honestly, but we already have some information about </a:t>
            </a:r>
            <a:r>
              <a:rPr lang="en-US" dirty="0" err="1"/>
              <a:t>NaCl</a:t>
            </a:r>
            <a:r>
              <a:rPr lang="en-US" dirty="0"/>
              <a:t>,</a:t>
            </a:r>
            <a:r>
              <a:rPr lang="en-US" baseline="0" dirty="0"/>
              <a:t> so let’s consider if we added the ionic radii, at least.</a:t>
            </a:r>
            <a:endParaRPr lang="en-US" dirty="0"/>
          </a:p>
          <a:p>
            <a:r>
              <a:rPr lang="en-US" dirty="0"/>
              <a:t>Actually,</a:t>
            </a:r>
            <a:r>
              <a:rPr lang="en-US" baseline="0" dirty="0"/>
              <a:t> </a:t>
            </a:r>
            <a:r>
              <a:rPr lang="en-US" dirty="0"/>
              <a:t>The crystal lattice parameter is </a:t>
            </a:r>
            <a:r>
              <a:rPr lang="en-US" b="1" dirty="0"/>
              <a:t>0.563 </a:t>
            </a:r>
            <a:r>
              <a:rPr lang="en-US" b="0" dirty="0"/>
              <a:t>nm. You’d take half of this. </a:t>
            </a:r>
            <a:r>
              <a:rPr lang="en-US" b="0" baseline="0" dirty="0"/>
              <a:t>Again</a:t>
            </a:r>
            <a:r>
              <a:rPr lang="en-US" baseline="0" dirty="0"/>
              <a:t>, the hard sphere model is only an approximation. </a:t>
            </a: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0CDC028-7DD0-461B-89A8-5CD6BB1F1A87}" type="slidenum">
              <a:rPr lang="en-US" smtClean="0"/>
              <a:pPr/>
              <a:t>37</a:t>
            </a:fld>
            <a:endParaRPr lang="en-US"/>
          </a:p>
        </p:txBody>
      </p:sp>
    </p:spTree>
    <p:extLst>
      <p:ext uri="{BB962C8B-B14F-4D97-AF65-F5344CB8AC3E}">
        <p14:creationId xmlns:p14="http://schemas.microsoft.com/office/powerpoint/2010/main" val="157438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really care if you look up the lattice parameter for r or use the Appendix to approximate that lattice parameters. It’s not a bad idea to be comfortable with both. On the test, I won’t let you google lattice parameters.  </a:t>
            </a:r>
            <a:r>
              <a:rPr lang="en-US" dirty="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38</a:t>
            </a:fld>
            <a:endParaRPr lang="en-US"/>
          </a:p>
        </p:txBody>
      </p:sp>
    </p:spTree>
    <p:extLst>
      <p:ext uri="{BB962C8B-B14F-4D97-AF65-F5344CB8AC3E}">
        <p14:creationId xmlns:p14="http://schemas.microsoft.com/office/powerpoint/2010/main" val="1955854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really care if you look up the lattice parameter for r or use the Appendix to approximate that lattice parameters. It’s not a bad idea to be comfortable with both. On the test, I won’t let you google lattice parameters.  </a:t>
            </a:r>
            <a:r>
              <a:rPr lang="en-US" dirty="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39</a:t>
            </a:fld>
            <a:endParaRPr lang="en-US"/>
          </a:p>
        </p:txBody>
      </p:sp>
    </p:spTree>
    <p:extLst>
      <p:ext uri="{BB962C8B-B14F-4D97-AF65-F5344CB8AC3E}">
        <p14:creationId xmlns:p14="http://schemas.microsoft.com/office/powerpoint/2010/main" val="154979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really care if you look up the lattice parameter for r or use the Appendix to approximate that lattice parameters. It’s not a bad idea to be comfortable with both. On the test, I won’t let you google lattice parameters.  </a:t>
            </a:r>
            <a:r>
              <a:rPr lang="en-US" dirty="0">
                <a:sym typeface="Wingdings" panose="05000000000000000000" pitchFamily="2" charset="2"/>
              </a:rPr>
              <a:t></a:t>
            </a: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40</a:t>
            </a:fld>
            <a:endParaRPr lang="en-US"/>
          </a:p>
        </p:txBody>
      </p:sp>
    </p:spTree>
    <p:extLst>
      <p:ext uri="{BB962C8B-B14F-4D97-AF65-F5344CB8AC3E}">
        <p14:creationId xmlns:p14="http://schemas.microsoft.com/office/powerpoint/2010/main" val="3603359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D5904E0-B4C1-1477-BC9E-DBFFA4E6FD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Verdana" panose="020B0604030504040204" pitchFamily="34" charset="0"/>
              </a:defRPr>
            </a:lvl1pPr>
            <a:lvl2pPr marL="742950" indent="-285750" defTabSz="911225">
              <a:defRPr>
                <a:solidFill>
                  <a:schemeClr val="tx1"/>
                </a:solidFill>
                <a:latin typeface="Verdana" panose="020B0604030504040204" pitchFamily="34" charset="0"/>
              </a:defRPr>
            </a:lvl2pPr>
            <a:lvl3pPr marL="1143000" indent="-228600" defTabSz="911225">
              <a:defRPr>
                <a:solidFill>
                  <a:schemeClr val="tx1"/>
                </a:solidFill>
                <a:latin typeface="Verdana" panose="020B0604030504040204" pitchFamily="34" charset="0"/>
              </a:defRPr>
            </a:lvl3pPr>
            <a:lvl4pPr marL="1600200" indent="-228600" defTabSz="911225">
              <a:defRPr>
                <a:solidFill>
                  <a:schemeClr val="tx1"/>
                </a:solidFill>
                <a:latin typeface="Verdana" panose="020B0604030504040204" pitchFamily="34" charset="0"/>
              </a:defRPr>
            </a:lvl4pPr>
            <a:lvl5pPr marL="2057400" indent="-228600" defTabSz="911225">
              <a:defRPr>
                <a:solidFill>
                  <a:schemeClr val="tx1"/>
                </a:solidFill>
                <a:latin typeface="Verdana" panose="020B0604030504040204" pitchFamily="34" charset="0"/>
              </a:defRPr>
            </a:lvl5pPr>
            <a:lvl6pPr marL="2514600" indent="-228600" defTabSz="911225" eaLnBrk="0" fontAlgn="base" hangingPunct="0">
              <a:spcBef>
                <a:spcPct val="0"/>
              </a:spcBef>
              <a:spcAft>
                <a:spcPct val="0"/>
              </a:spcAft>
              <a:defRPr>
                <a:solidFill>
                  <a:schemeClr val="tx1"/>
                </a:solidFill>
                <a:latin typeface="Verdana" panose="020B0604030504040204" pitchFamily="34" charset="0"/>
              </a:defRPr>
            </a:lvl6pPr>
            <a:lvl7pPr marL="2971800" indent="-228600" defTabSz="911225" eaLnBrk="0" fontAlgn="base" hangingPunct="0">
              <a:spcBef>
                <a:spcPct val="0"/>
              </a:spcBef>
              <a:spcAft>
                <a:spcPct val="0"/>
              </a:spcAft>
              <a:defRPr>
                <a:solidFill>
                  <a:schemeClr val="tx1"/>
                </a:solidFill>
                <a:latin typeface="Verdana" panose="020B0604030504040204" pitchFamily="34" charset="0"/>
              </a:defRPr>
            </a:lvl7pPr>
            <a:lvl8pPr marL="3429000" indent="-228600" defTabSz="911225" eaLnBrk="0" fontAlgn="base" hangingPunct="0">
              <a:spcBef>
                <a:spcPct val="0"/>
              </a:spcBef>
              <a:spcAft>
                <a:spcPct val="0"/>
              </a:spcAft>
              <a:defRPr>
                <a:solidFill>
                  <a:schemeClr val="tx1"/>
                </a:solidFill>
                <a:latin typeface="Verdana" panose="020B0604030504040204" pitchFamily="34" charset="0"/>
              </a:defRPr>
            </a:lvl8pPr>
            <a:lvl9pPr marL="3886200" indent="-228600" defTabSz="911225" eaLnBrk="0" fontAlgn="base" hangingPunct="0">
              <a:spcBef>
                <a:spcPct val="0"/>
              </a:spcBef>
              <a:spcAft>
                <a:spcPct val="0"/>
              </a:spcAft>
              <a:defRPr>
                <a:solidFill>
                  <a:schemeClr val="tx1"/>
                </a:solidFill>
                <a:latin typeface="Verdana" panose="020B0604030504040204" pitchFamily="34" charset="0"/>
              </a:defRPr>
            </a:lvl9pPr>
          </a:lstStyle>
          <a:p>
            <a:fld id="{B28B9089-94A1-4CBA-8140-DE210A3FAE1D}" type="slidenum">
              <a:rPr lang="en-US" altLang="en-US" smtClean="0"/>
              <a:pPr/>
              <a:t>3</a:t>
            </a:fld>
            <a:endParaRPr lang="en-US" altLang="en-US"/>
          </a:p>
        </p:txBody>
      </p:sp>
      <p:sp>
        <p:nvSpPr>
          <p:cNvPr id="100355" name="Rectangle 2">
            <a:extLst>
              <a:ext uri="{FF2B5EF4-FFF2-40B4-BE49-F238E27FC236}">
                <a16:creationId xmlns:a16="http://schemas.microsoft.com/office/drawing/2014/main" id="{6BB09E77-8386-CD7B-D8C4-B6F4208AF2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483012BA-ECF8-23A6-8795-9D3C9387CB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49358E9-6805-48EF-8A9A-E098DCAAE7B6}" type="slidenum">
              <a:rPr lang="en-US" smtClean="0"/>
              <a:pPr/>
              <a:t>46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1874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49358E9-6805-48EF-8A9A-E098DCAAE7B6}" type="slidenum">
              <a:rPr lang="en-US" smtClean="0"/>
              <a:pPr/>
              <a:t>47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26790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49358E9-6805-48EF-8A9A-E098DCAAE7B6}" type="slidenum">
              <a:rPr lang="en-US" smtClean="0"/>
              <a:pPr/>
              <a:t>48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03669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r>
              <a:rPr lang="en-US" dirty="0" err="1"/>
              <a:t>perovskite</a:t>
            </a:r>
            <a:r>
              <a:rPr lang="en-US" dirty="0"/>
              <a:t> form</a:t>
            </a:r>
          </a:p>
          <a:p>
            <a:r>
              <a:rPr lang="en-US" dirty="0"/>
              <a:t>Spinel</a:t>
            </a:r>
            <a:r>
              <a:rPr lang="en-US" baseline="0" dirty="0"/>
              <a:t> group: </a:t>
            </a:r>
            <a:r>
              <a:rPr lang="en-US" dirty="0"/>
              <a:t>A</a:t>
            </a:r>
            <a:r>
              <a:rPr lang="en-US" baseline="30000" dirty="0"/>
              <a:t>2+</a:t>
            </a:r>
            <a:r>
              <a:rPr lang="en-US" dirty="0"/>
              <a:t>B</a:t>
            </a:r>
            <a:r>
              <a:rPr lang="en-US" baseline="30000" dirty="0"/>
              <a:t>3+</a:t>
            </a:r>
            <a:r>
              <a:rPr lang="en-US" baseline="-25000" dirty="0"/>
              <a:t>2</a:t>
            </a:r>
            <a:r>
              <a:rPr lang="en-US" dirty="0"/>
              <a:t>O</a:t>
            </a:r>
            <a:r>
              <a:rPr lang="en-US" baseline="30000" dirty="0"/>
              <a:t>2−</a:t>
            </a:r>
            <a:r>
              <a:rPr lang="en-US" baseline="-25000" dirty="0"/>
              <a:t>4</a:t>
            </a:r>
          </a:p>
          <a:p>
            <a:r>
              <a:rPr lang="en-US" baseline="-25000" dirty="0" err="1"/>
              <a:t>Delefossite</a:t>
            </a:r>
            <a:r>
              <a:rPr lang="en-US" baseline="-25000" dirty="0"/>
              <a:t>:</a:t>
            </a:r>
            <a:r>
              <a:rPr lang="en-US" baseline="0" dirty="0"/>
              <a:t> A1+B3+O2 covalent nature of AO bonds and both ionic and covalent in BO</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49</a:t>
            </a:fld>
            <a:endParaRPr lang="en-US"/>
          </a:p>
        </p:txBody>
      </p:sp>
    </p:spTree>
    <p:extLst>
      <p:ext uri="{BB962C8B-B14F-4D97-AF65-F5344CB8AC3E}">
        <p14:creationId xmlns:p14="http://schemas.microsoft.com/office/powerpoint/2010/main" val="408372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t>
            </a:r>
            <a:r>
              <a:rPr lang="en-US" dirty="0" err="1"/>
              <a:t>perovskite</a:t>
            </a:r>
            <a:r>
              <a:rPr lang="en-US" dirty="0"/>
              <a:t> form</a:t>
            </a:r>
          </a:p>
          <a:p>
            <a:r>
              <a:rPr lang="en-US" dirty="0"/>
              <a:t>Spinel</a:t>
            </a:r>
            <a:r>
              <a:rPr lang="en-US" baseline="0" dirty="0"/>
              <a:t> group: </a:t>
            </a:r>
            <a:r>
              <a:rPr lang="en-US" dirty="0"/>
              <a:t>A</a:t>
            </a:r>
            <a:r>
              <a:rPr lang="en-US" baseline="30000" dirty="0"/>
              <a:t>2+</a:t>
            </a:r>
            <a:r>
              <a:rPr lang="en-US" dirty="0"/>
              <a:t>B</a:t>
            </a:r>
            <a:r>
              <a:rPr lang="en-US" baseline="30000" dirty="0"/>
              <a:t>3+</a:t>
            </a:r>
            <a:r>
              <a:rPr lang="en-US" baseline="-25000" dirty="0"/>
              <a:t>2</a:t>
            </a:r>
            <a:r>
              <a:rPr lang="en-US" dirty="0"/>
              <a:t>O</a:t>
            </a:r>
            <a:r>
              <a:rPr lang="en-US" baseline="30000" dirty="0"/>
              <a:t>2−</a:t>
            </a:r>
            <a:r>
              <a:rPr lang="en-US" baseline="-25000" dirty="0"/>
              <a:t>4</a:t>
            </a:r>
          </a:p>
          <a:p>
            <a:r>
              <a:rPr lang="en-US" baseline="-25000" dirty="0" err="1"/>
              <a:t>Delefossite</a:t>
            </a:r>
            <a:r>
              <a:rPr lang="en-US" baseline="-25000" dirty="0"/>
              <a:t>:</a:t>
            </a:r>
            <a:r>
              <a:rPr lang="en-US" baseline="0" dirty="0"/>
              <a:t> A1+B3+O2 covalent nature of AO bonds and both ionic and covalent in BO</a:t>
            </a:r>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50</a:t>
            </a:fld>
            <a:endParaRPr lang="en-US"/>
          </a:p>
        </p:txBody>
      </p:sp>
    </p:spTree>
    <p:extLst>
      <p:ext uri="{BB962C8B-B14F-4D97-AF65-F5344CB8AC3E}">
        <p14:creationId xmlns:p14="http://schemas.microsoft.com/office/powerpoint/2010/main" val="197943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nearest neighbor importance will actually simplify the modeling of covalent crystals in our future work. We’ll be able to ignore further interactions, which isn’t always a good assumption in other types of systems.</a:t>
            </a:r>
          </a:p>
        </p:txBody>
      </p:sp>
      <p:sp>
        <p:nvSpPr>
          <p:cNvPr id="4" name="Slide Number Placeholder 3"/>
          <p:cNvSpPr>
            <a:spLocks noGrp="1"/>
          </p:cNvSpPr>
          <p:nvPr>
            <p:ph type="sldNum" sz="quarter" idx="5"/>
          </p:nvPr>
        </p:nvSpPr>
        <p:spPr/>
        <p:txBody>
          <a:bodyPr/>
          <a:lstStyle/>
          <a:p>
            <a:fld id="{D2A35C37-1988-46CF-80BE-8A049F49B909}" type="slidenum">
              <a:rPr lang="en-US" smtClean="0"/>
              <a:pPr/>
              <a:t>51</a:t>
            </a:fld>
            <a:endParaRPr lang="en-US"/>
          </a:p>
        </p:txBody>
      </p:sp>
    </p:spTree>
    <p:extLst>
      <p:ext uri="{BB962C8B-B14F-4D97-AF65-F5344CB8AC3E}">
        <p14:creationId xmlns:p14="http://schemas.microsoft.com/office/powerpoint/2010/main" val="3442759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B873D9-FC84-4537-AEA5-81D6F40C57B9}" type="slidenum">
              <a:rPr lang="en-US" smtClean="0"/>
              <a:pPr/>
              <a:t>52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3381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B873D9-FC84-4537-AEA5-81D6F40C57B9}" type="slidenum">
              <a:rPr lang="en-US" smtClean="0"/>
              <a:pPr/>
              <a:t>53</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2648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EB873D9-FC84-4537-AEA5-81D6F40C57B9}" type="slidenum">
              <a:rPr lang="en-US" smtClean="0"/>
              <a:pPr/>
              <a:t>54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32465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08821E6-0195-4D99-970E-55E9CE61A4B0}" type="slidenum">
              <a:rPr lang="en-US" smtClean="0"/>
              <a:pPr/>
              <a:t>55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2597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79D71D3-2954-C592-E54A-202C665E08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AD976438-3792-78FA-3784-92648DBF7C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AKA Fermi sea of electrons</a:t>
            </a:r>
          </a:p>
        </p:txBody>
      </p:sp>
      <p:sp>
        <p:nvSpPr>
          <p:cNvPr id="104452" name="Slide Number Placeholder 3">
            <a:extLst>
              <a:ext uri="{FF2B5EF4-FFF2-40B4-BE49-F238E27FC236}">
                <a16:creationId xmlns:a16="http://schemas.microsoft.com/office/drawing/2014/main" id="{78371558-5F78-8A36-2BBD-C127887FCC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27A9816-E916-4B0C-98A2-4C7B07EC693F}" type="slidenum">
              <a:rPr lang="en-US" altLang="en-US" smtClean="0"/>
              <a:pPr/>
              <a:t>6</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08821E6-0195-4D99-970E-55E9CE61A4B0}" type="slidenum">
              <a:rPr lang="en-US" smtClean="0"/>
              <a:pPr/>
              <a:t>56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37860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Which do you think is more conducting? Covalent, because</a:t>
            </a:r>
            <a:r>
              <a:rPr lang="en-US" baseline="0" dirty="0">
                <a:solidFill>
                  <a:srgbClr val="FF0000"/>
                </a:solidFill>
              </a:rPr>
              <a:t> more overlap.</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57</a:t>
            </a:fld>
            <a:endParaRPr lang="en-US"/>
          </a:p>
        </p:txBody>
      </p:sp>
    </p:spTree>
    <p:extLst>
      <p:ext uri="{BB962C8B-B14F-4D97-AF65-F5344CB8AC3E}">
        <p14:creationId xmlns:p14="http://schemas.microsoft.com/office/powerpoint/2010/main" val="4088724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Which do you think is more conducting? Covalent, because</a:t>
            </a:r>
            <a:r>
              <a:rPr lang="en-US" baseline="0" dirty="0">
                <a:solidFill>
                  <a:srgbClr val="FF0000"/>
                </a:solidFill>
              </a:rPr>
              <a:t> more overlap.</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2A35C37-1988-46CF-80BE-8A049F49B909}" type="slidenum">
              <a:rPr lang="en-US" smtClean="0"/>
              <a:pPr/>
              <a:t>58</a:t>
            </a:fld>
            <a:endParaRPr lang="en-US"/>
          </a:p>
        </p:txBody>
      </p:sp>
    </p:spTree>
    <p:extLst>
      <p:ext uri="{BB962C8B-B14F-4D97-AF65-F5344CB8AC3E}">
        <p14:creationId xmlns:p14="http://schemas.microsoft.com/office/powerpoint/2010/main" val="1272464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EEE9C29-D448-77BB-6B98-16F8917FE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A4268760-73D8-3EE9-B7EF-54C3A83E0A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AKA Fermi sea of electrons</a:t>
            </a:r>
          </a:p>
        </p:txBody>
      </p:sp>
      <p:sp>
        <p:nvSpPr>
          <p:cNvPr id="106500" name="Slide Number Placeholder 3">
            <a:extLst>
              <a:ext uri="{FF2B5EF4-FFF2-40B4-BE49-F238E27FC236}">
                <a16:creationId xmlns:a16="http://schemas.microsoft.com/office/drawing/2014/main" id="{DF343537-DCE7-59CF-BA7C-085C959F2C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9AC90F11-7136-4342-8CE3-359648C0A975}" type="slidenum">
              <a:rPr lang="en-US" altLang="en-US" smtClean="0"/>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DD2B1EB-FAD4-CE96-0D85-BDE010D04A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24D04EFD-3A94-3A98-F873-4885A3C90E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AKA Fermi sea of electrons</a:t>
            </a:r>
          </a:p>
        </p:txBody>
      </p:sp>
      <p:sp>
        <p:nvSpPr>
          <p:cNvPr id="108548" name="Slide Number Placeholder 3">
            <a:extLst>
              <a:ext uri="{FF2B5EF4-FFF2-40B4-BE49-F238E27FC236}">
                <a16:creationId xmlns:a16="http://schemas.microsoft.com/office/drawing/2014/main" id="{2DD73C05-E71D-601A-47A1-A4BD3631FD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56D71FA-FDA8-432A-8C8E-B0A2439C8788}" type="slidenum">
              <a:rPr lang="en-US" altLang="en-US" smtClean="0"/>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8D38BA0-9EE4-750A-8149-A78F3345EB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F5A451B5-52F9-559D-E6C2-48067E4D17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AKA Fermi sea of electrons</a:t>
            </a:r>
          </a:p>
        </p:txBody>
      </p:sp>
      <p:sp>
        <p:nvSpPr>
          <p:cNvPr id="110596" name="Slide Number Placeholder 3">
            <a:extLst>
              <a:ext uri="{FF2B5EF4-FFF2-40B4-BE49-F238E27FC236}">
                <a16:creationId xmlns:a16="http://schemas.microsoft.com/office/drawing/2014/main" id="{6A9CD229-4C4B-F03F-D5A0-D945BB9817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7F253D5-3B73-4B91-824E-5823C856A0BC}" type="slidenum">
              <a:rPr lang="en-US" altLang="en-US" smtClean="0"/>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EA5DE073-8607-64A7-480B-6E29F7FCB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Verdana" panose="020B0604030504040204" pitchFamily="34" charset="0"/>
              </a:defRPr>
            </a:lvl1pPr>
            <a:lvl2pPr marL="742950" indent="-285750" defTabSz="911225">
              <a:defRPr>
                <a:solidFill>
                  <a:schemeClr val="tx1"/>
                </a:solidFill>
                <a:latin typeface="Verdana" panose="020B0604030504040204" pitchFamily="34" charset="0"/>
              </a:defRPr>
            </a:lvl2pPr>
            <a:lvl3pPr marL="1143000" indent="-228600" defTabSz="911225">
              <a:defRPr>
                <a:solidFill>
                  <a:schemeClr val="tx1"/>
                </a:solidFill>
                <a:latin typeface="Verdana" panose="020B0604030504040204" pitchFamily="34" charset="0"/>
              </a:defRPr>
            </a:lvl3pPr>
            <a:lvl4pPr marL="1600200" indent="-228600" defTabSz="911225">
              <a:defRPr>
                <a:solidFill>
                  <a:schemeClr val="tx1"/>
                </a:solidFill>
                <a:latin typeface="Verdana" panose="020B0604030504040204" pitchFamily="34" charset="0"/>
              </a:defRPr>
            </a:lvl4pPr>
            <a:lvl5pPr marL="2057400" indent="-228600" defTabSz="911225">
              <a:defRPr>
                <a:solidFill>
                  <a:schemeClr val="tx1"/>
                </a:solidFill>
                <a:latin typeface="Verdana" panose="020B0604030504040204" pitchFamily="34" charset="0"/>
              </a:defRPr>
            </a:lvl5pPr>
            <a:lvl6pPr marL="2514600" indent="-228600" defTabSz="911225" eaLnBrk="0" fontAlgn="base" hangingPunct="0">
              <a:spcBef>
                <a:spcPct val="0"/>
              </a:spcBef>
              <a:spcAft>
                <a:spcPct val="0"/>
              </a:spcAft>
              <a:defRPr>
                <a:solidFill>
                  <a:schemeClr val="tx1"/>
                </a:solidFill>
                <a:latin typeface="Verdana" panose="020B0604030504040204" pitchFamily="34" charset="0"/>
              </a:defRPr>
            </a:lvl6pPr>
            <a:lvl7pPr marL="2971800" indent="-228600" defTabSz="911225" eaLnBrk="0" fontAlgn="base" hangingPunct="0">
              <a:spcBef>
                <a:spcPct val="0"/>
              </a:spcBef>
              <a:spcAft>
                <a:spcPct val="0"/>
              </a:spcAft>
              <a:defRPr>
                <a:solidFill>
                  <a:schemeClr val="tx1"/>
                </a:solidFill>
                <a:latin typeface="Verdana" panose="020B0604030504040204" pitchFamily="34" charset="0"/>
              </a:defRPr>
            </a:lvl7pPr>
            <a:lvl8pPr marL="3429000" indent="-228600" defTabSz="911225" eaLnBrk="0" fontAlgn="base" hangingPunct="0">
              <a:spcBef>
                <a:spcPct val="0"/>
              </a:spcBef>
              <a:spcAft>
                <a:spcPct val="0"/>
              </a:spcAft>
              <a:defRPr>
                <a:solidFill>
                  <a:schemeClr val="tx1"/>
                </a:solidFill>
                <a:latin typeface="Verdana" panose="020B0604030504040204" pitchFamily="34" charset="0"/>
              </a:defRPr>
            </a:lvl8pPr>
            <a:lvl9pPr marL="3886200" indent="-228600" defTabSz="911225" eaLnBrk="0" fontAlgn="base" hangingPunct="0">
              <a:spcBef>
                <a:spcPct val="0"/>
              </a:spcBef>
              <a:spcAft>
                <a:spcPct val="0"/>
              </a:spcAft>
              <a:defRPr>
                <a:solidFill>
                  <a:schemeClr val="tx1"/>
                </a:solidFill>
                <a:latin typeface="Verdana" panose="020B0604030504040204" pitchFamily="34" charset="0"/>
              </a:defRPr>
            </a:lvl9pPr>
          </a:lstStyle>
          <a:p>
            <a:fld id="{ED9FC0C7-6FAB-452F-BFF3-65475A6C9343}" type="slidenum">
              <a:rPr lang="en-US" altLang="en-US" smtClean="0"/>
              <a:pPr/>
              <a:t>11</a:t>
            </a:fld>
            <a:endParaRPr lang="en-US" altLang="en-US"/>
          </a:p>
        </p:txBody>
      </p:sp>
      <p:sp>
        <p:nvSpPr>
          <p:cNvPr id="112643" name="Rectangle 2">
            <a:extLst>
              <a:ext uri="{FF2B5EF4-FFF2-40B4-BE49-F238E27FC236}">
                <a16:creationId xmlns:a16="http://schemas.microsoft.com/office/drawing/2014/main" id="{B875CCAD-FF27-B8AA-8AB3-C07BAE775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C25F027F-316A-176B-BE8A-7F48C2A14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Valence of 7? No. Our term valence here refers to loosely bound electrons. The halogens would rather gain an electron than give any away. (We will discuss later the confusion of the term valence as it’s used in chemistry too.)</a:t>
            </a:r>
          </a:p>
          <a:p>
            <a:pPr eaLnBrk="1" hangingPunct="1"/>
            <a:endParaRPr lang="en-US" altLang="en-US"/>
          </a:p>
          <a:p>
            <a:pPr eaLnBrk="1" hangingPunct="1"/>
            <a:r>
              <a:rPr lang="en-US" altLang="en-US"/>
              <a:t>Would group 1 elements react to noble gases? No. Their orbits are full. However, in the adjacent column are atoms that would really like one more electron to fill their orbits.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32467DE1-CC18-8E9C-8EF7-65B3B5DD6A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6343CB6F-FCED-CA44-4BC1-0BA85AD31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Figure on page 9 of Holgate</a:t>
            </a:r>
          </a:p>
        </p:txBody>
      </p:sp>
      <p:sp>
        <p:nvSpPr>
          <p:cNvPr id="117764" name="Slide Number Placeholder 3">
            <a:extLst>
              <a:ext uri="{FF2B5EF4-FFF2-40B4-BE49-F238E27FC236}">
                <a16:creationId xmlns:a16="http://schemas.microsoft.com/office/drawing/2014/main" id="{8B608527-9067-C830-429F-A6FAF61139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6C5C942-D508-4C20-91D4-BB8AB35FC96F}" type="slidenum">
              <a:rPr lang="en-US" altLang="en-US" smtClean="0"/>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4CF217-282D-421F-9386-2006897CFAB1}"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tr-T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tr-TR"/>
              <a:t>INTERATOMIC FORCES</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F607B73-925B-4797-AD1C-D86D01B83349}"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able Placeholder 2"/>
          <p:cNvSpPr>
            <a:spLocks noGrp="1"/>
          </p:cNvSpPr>
          <p:nvPr>
            <p:ph type="tbl" idx="1"/>
          </p:nvPr>
        </p:nvSpPr>
        <p:spPr>
          <a:xfrm>
            <a:off x="1370013" y="1827213"/>
            <a:ext cx="7313612" cy="4114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tr-T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tr-TR"/>
              <a:t>INTERATOMIC FORCES</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F16BA5BC-B600-4C04-9089-0EC0C639C650}"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4CF217-282D-421F-9386-2006897CFAB1}"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4CF217-282D-421F-9386-2006897CFAB1}" type="datetimeFigureOut">
              <a:rPr lang="en-US" smtClean="0"/>
              <a:pPr/>
              <a:t>9/26/2022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4CF217-282D-421F-9386-2006897CFAB1}"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4CF217-282D-421F-9386-2006897CFAB1}" type="datetimeFigureOut">
              <a:rPr lang="en-US" smtClean="0"/>
              <a:pPr/>
              <a:t>9/26/2022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4CF217-282D-421F-9386-2006897CFAB1}" type="datetimeFigureOut">
              <a:rPr lang="en-US" smtClean="0"/>
              <a:pPr/>
              <a:t>9/26/2022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CF217-282D-421F-9386-2006897CFAB1}" type="datetimeFigureOut">
              <a:rPr lang="en-US" smtClean="0"/>
              <a:pPr/>
              <a:t>9/26/2022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4CF217-282D-421F-9386-2006897CFAB1}" type="datetimeFigureOut">
              <a:rPr lang="en-US" smtClean="0"/>
              <a:pPr/>
              <a:t>9/26/2022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63874-1D20-4CC7-A91B-AA700FFF7E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CF217-282D-421F-9386-2006897CFAB1}" type="datetimeFigureOut">
              <a:rPr lang="en-US" smtClean="0"/>
              <a:pPr/>
              <a:t>9/26/2022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63874-1D20-4CC7-A91B-AA700FFF7E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Image:%D0%94%D0%BC%D0%B8%D1%82%D1%80%D0%B8%D0%B9_%D0%98%D0%B2%D0%B0%D0%BD%D0%BE%D0%B2%D0%B8%D1%87_%D0%9C%D0%B5%D0%BD%D0%B4%D0%B5%D0%BB%D0%B5%D0%B5%D0%B2_4.gi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0.jpeg"/><Relationship Id="rId4" Type="http://schemas.openxmlformats.org/officeDocument/2006/relationships/image" Target="../media/image11.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0.jpeg"/><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openxmlformats.org/officeDocument/2006/relationships/image" Target="../media/image10.jpeg"/><Relationship Id="rId4" Type="http://schemas.openxmlformats.org/officeDocument/2006/relationships/image" Target="../media/image1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1.wmf"/><Relationship Id="rId9" Type="http://schemas.openxmlformats.org/officeDocument/2006/relationships/image" Target="../media/image1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1.wmf"/><Relationship Id="rId9" Type="http://schemas.openxmlformats.org/officeDocument/2006/relationships/image" Target="../media/image12.wmf"/></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3.wmf"/><Relationship Id="rId11" Type="http://schemas.openxmlformats.org/officeDocument/2006/relationships/image" Target="../media/image12.wmf"/><Relationship Id="rId5" Type="http://schemas.openxmlformats.org/officeDocument/2006/relationships/oleObject" Target="../embeddings/oleObject3.bin"/><Relationship Id="rId10" Type="http://schemas.openxmlformats.org/officeDocument/2006/relationships/oleObject" Target="../embeddings/oleObject2.bin"/><Relationship Id="rId4" Type="http://schemas.openxmlformats.org/officeDocument/2006/relationships/image" Target="../media/image11.wmf"/><Relationship Id="rId9"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6.wmf"/></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3.wmf"/><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image" Target="../media/image17.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Image:%D0%94%D0%BC%D0%B8%D1%82%D1%80%D0%B8%D0%B9_%D0%98%D0%B2%D0%B0%D0%BD%D0%BE%D0%B2%D0%B8%D1%87_%D0%9C%D0%B5%D0%BD%D0%B4%D0%B5%D0%BB%D0%B5%D0%B5%D0%B2_4.gif"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15.jpeg"/><Relationship Id="rId7" Type="http://schemas.openxmlformats.org/officeDocument/2006/relationships/oleObject" Target="../embeddings/oleObject7.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8.jpeg"/></Relationships>
</file>

<file path=ppt/slides/_rels/slide31.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5.jpeg"/><Relationship Id="rId7"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9.wmf"/><Relationship Id="rId10" Type="http://schemas.openxmlformats.org/officeDocument/2006/relationships/image" Target="../media/image13.wmf"/><Relationship Id="rId4" Type="http://schemas.openxmlformats.org/officeDocument/2006/relationships/oleObject" Target="../embeddings/oleObject9.bin"/><Relationship Id="rId9"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http://www.accessexcellence.org/RC/VL/GG/images/Fig_2.06.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Learning Objectives for Today</a:t>
            </a:r>
          </a:p>
        </p:txBody>
      </p:sp>
      <p:sp>
        <p:nvSpPr>
          <p:cNvPr id="10243" name="Content Placeholder 2"/>
          <p:cNvSpPr>
            <a:spLocks noGrp="1"/>
          </p:cNvSpPr>
          <p:nvPr>
            <p:ph idx="1"/>
          </p:nvPr>
        </p:nvSpPr>
        <p:spPr>
          <a:xfrm>
            <a:off x="152400" y="1417638"/>
            <a:ext cx="8839200" cy="5135562"/>
          </a:xfrm>
        </p:spPr>
        <p:txBody>
          <a:bodyPr>
            <a:normAutofit/>
          </a:bodyPr>
          <a:lstStyle/>
          <a:p>
            <a:pPr>
              <a:buFont typeface="Wingdings" pitchFamily="2" charset="2"/>
              <a:buNone/>
            </a:pPr>
            <a:r>
              <a:rPr lang="en-US" sz="3600" dirty="0"/>
              <a:t>After today’s class you should be able to:</a:t>
            </a:r>
          </a:p>
          <a:p>
            <a:r>
              <a:rPr lang="en-US" sz="3600" dirty="0"/>
              <a:t>Define and compare ionic/covalent bonds</a:t>
            </a:r>
          </a:p>
          <a:p>
            <a:r>
              <a:rPr lang="en-US" sz="3600" dirty="0"/>
              <a:t>Predict the rough properties of materials with different kinds of bonds</a:t>
            </a:r>
          </a:p>
          <a:p>
            <a:r>
              <a:rPr lang="en-US" sz="3600" dirty="0"/>
              <a:t>Guess what kind of bonding should occur for specific materials and justify with things you’ve learned about bonding </a:t>
            </a:r>
          </a:p>
          <a:p>
            <a:pPr marL="0" indent="0">
              <a:buNone/>
            </a:pPr>
            <a:endParaRPr lang="en-US" sz="3600" dirty="0"/>
          </a:p>
          <a:p>
            <a:endParaRPr lang="en-US" sz="3600" dirty="0"/>
          </a:p>
        </p:txBody>
      </p:sp>
    </p:spTree>
    <p:extLst>
      <p:ext uri="{BB962C8B-B14F-4D97-AF65-F5344CB8AC3E}">
        <p14:creationId xmlns:p14="http://schemas.microsoft.com/office/powerpoint/2010/main" val="30878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88DC-D701-B22B-2BBE-0E3EB3CAB602}"/>
              </a:ext>
            </a:extLst>
          </p:cNvPr>
          <p:cNvSpPr>
            <a:spLocks noGrp="1"/>
          </p:cNvSpPr>
          <p:nvPr>
            <p:ph type="title"/>
          </p:nvPr>
        </p:nvSpPr>
        <p:spPr>
          <a:xfrm>
            <a:off x="457200" y="2438400"/>
            <a:ext cx="8229600" cy="1143000"/>
          </a:xfrm>
        </p:spPr>
        <p:txBody>
          <a:bodyPr>
            <a:normAutofit fontScale="90000"/>
          </a:bodyPr>
          <a:lstStyle/>
          <a:p>
            <a:r>
              <a:rPr lang="en-US" dirty="0"/>
              <a:t>What happens if we combine different elements?</a:t>
            </a:r>
            <a:br>
              <a:rPr lang="en-US" dirty="0"/>
            </a:br>
            <a:br>
              <a:rPr lang="en-US" dirty="0"/>
            </a:br>
            <a:br>
              <a:rPr lang="en-US" dirty="0"/>
            </a:br>
            <a:br>
              <a:rPr lang="en-US" dirty="0"/>
            </a:br>
            <a:br>
              <a:rPr lang="en-US" dirty="0"/>
            </a:br>
            <a:br>
              <a:rPr lang="en-US" dirty="0"/>
            </a:br>
            <a:br>
              <a:rPr lang="en-US" dirty="0"/>
            </a:br>
            <a:r>
              <a:rPr lang="en-US" dirty="0"/>
              <a:t>What might be logical groups of elements to consider first? </a:t>
            </a:r>
          </a:p>
        </p:txBody>
      </p:sp>
      <p:pic>
        <p:nvPicPr>
          <p:cNvPr id="4" name="Picture 5" descr="periodic_table_of_elements">
            <a:extLst>
              <a:ext uri="{FF2B5EF4-FFF2-40B4-BE49-F238E27FC236}">
                <a16:creationId xmlns:a16="http://schemas.microsoft.com/office/drawing/2014/main" id="{CD57F0C6-6C71-6FE0-64AB-94AAAC2E46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5438" y="1195388"/>
            <a:ext cx="495776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8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9829E2D3-3385-6623-430E-725C54DF559C}"/>
              </a:ext>
            </a:extLst>
          </p:cNvPr>
          <p:cNvSpPr>
            <a:spLocks noGrp="1" noChangeArrowheads="1"/>
          </p:cNvSpPr>
          <p:nvPr>
            <p:ph type="title"/>
          </p:nvPr>
        </p:nvSpPr>
        <p:spPr>
          <a:xfrm>
            <a:off x="457200" y="115888"/>
            <a:ext cx="8229600" cy="1143000"/>
          </a:xfrm>
        </p:spPr>
        <p:txBody>
          <a:bodyPr/>
          <a:lstStyle/>
          <a:p>
            <a:pPr algn="ctr" eaLnBrk="1" hangingPunct="1"/>
            <a:r>
              <a:rPr lang="en-US" altLang="en-US"/>
              <a:t>Combining alkalis and halogens</a:t>
            </a:r>
          </a:p>
        </p:txBody>
      </p:sp>
      <p:pic>
        <p:nvPicPr>
          <p:cNvPr id="17413" name="Picture 5" descr="periodic_table_of_elements">
            <a:extLst>
              <a:ext uri="{FF2B5EF4-FFF2-40B4-BE49-F238E27FC236}">
                <a16:creationId xmlns:a16="http://schemas.microsoft.com/office/drawing/2014/main" id="{7908125A-58A7-1880-5233-B3634DBCFA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438" y="1195388"/>
            <a:ext cx="495776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6">
            <a:extLst>
              <a:ext uri="{FF2B5EF4-FFF2-40B4-BE49-F238E27FC236}">
                <a16:creationId xmlns:a16="http://schemas.microsoft.com/office/drawing/2014/main" id="{960B1D99-9C28-0E15-6287-4C7D1784D797}"/>
              </a:ext>
            </a:extLst>
          </p:cNvPr>
          <p:cNvSpPr>
            <a:spLocks noChangeArrowheads="1"/>
          </p:cNvSpPr>
          <p:nvPr/>
        </p:nvSpPr>
        <p:spPr bwMode="auto">
          <a:xfrm>
            <a:off x="6248400" y="1195388"/>
            <a:ext cx="304800" cy="1524000"/>
          </a:xfrm>
          <a:prstGeom prst="rect">
            <a:avLst/>
          </a:prstGeom>
          <a:solidFill>
            <a:schemeClr val="accent1">
              <a:alpha val="27843"/>
            </a:schemeClr>
          </a:solidFill>
          <a:ln w="9525">
            <a:solidFill>
              <a:srgbClr val="FF66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7415" name="Rectangle 7">
            <a:extLst>
              <a:ext uri="{FF2B5EF4-FFF2-40B4-BE49-F238E27FC236}">
                <a16:creationId xmlns:a16="http://schemas.microsoft.com/office/drawing/2014/main" id="{347555D4-02A8-961D-F6D3-EBF48522B3A9}"/>
              </a:ext>
            </a:extLst>
          </p:cNvPr>
          <p:cNvSpPr>
            <a:spLocks noChangeArrowheads="1"/>
          </p:cNvSpPr>
          <p:nvPr/>
        </p:nvSpPr>
        <p:spPr bwMode="auto">
          <a:xfrm>
            <a:off x="1600200" y="1195388"/>
            <a:ext cx="304800" cy="1524000"/>
          </a:xfrm>
          <a:prstGeom prst="rect">
            <a:avLst/>
          </a:prstGeom>
          <a:solidFill>
            <a:srgbClr val="FF6600">
              <a:alpha val="27843"/>
            </a:srgbClr>
          </a:solidFill>
          <a:ln w="9525">
            <a:solidFill>
              <a:srgbClr val="FF66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7419" name="Rectangle 11">
            <a:extLst>
              <a:ext uri="{FF2B5EF4-FFF2-40B4-BE49-F238E27FC236}">
                <a16:creationId xmlns:a16="http://schemas.microsoft.com/office/drawing/2014/main" id="{B9E994AC-979E-D431-4D77-1D5158A59997}"/>
              </a:ext>
            </a:extLst>
          </p:cNvPr>
          <p:cNvSpPr>
            <a:spLocks noChangeArrowheads="1"/>
          </p:cNvSpPr>
          <p:nvPr/>
        </p:nvSpPr>
        <p:spPr bwMode="auto">
          <a:xfrm>
            <a:off x="6015038" y="1500188"/>
            <a:ext cx="304800" cy="1219200"/>
          </a:xfrm>
          <a:prstGeom prst="rect">
            <a:avLst/>
          </a:prstGeom>
          <a:solidFill>
            <a:schemeClr val="hlink">
              <a:alpha val="27843"/>
            </a:schemeClr>
          </a:solidFill>
          <a:ln w="9525">
            <a:solidFill>
              <a:srgbClr val="FF6600"/>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7420" name="AutoShape 12">
            <a:extLst>
              <a:ext uri="{FF2B5EF4-FFF2-40B4-BE49-F238E27FC236}">
                <a16:creationId xmlns:a16="http://schemas.microsoft.com/office/drawing/2014/main" id="{81C72913-FE2B-CF8D-03C5-B82B2FBB8EF4}"/>
              </a:ext>
            </a:extLst>
          </p:cNvPr>
          <p:cNvSpPr>
            <a:spLocks/>
          </p:cNvSpPr>
          <p:nvPr/>
        </p:nvSpPr>
        <p:spPr bwMode="auto">
          <a:xfrm>
            <a:off x="7442200" y="2789238"/>
            <a:ext cx="1600200" cy="1714500"/>
          </a:xfrm>
          <a:prstGeom prst="borderCallout2">
            <a:avLst>
              <a:gd name="adj1" fmla="val 18750"/>
              <a:gd name="adj2" fmla="val -4764"/>
              <a:gd name="adj3" fmla="val 18750"/>
              <a:gd name="adj4" fmla="val -35120"/>
              <a:gd name="adj5" fmla="val -28384"/>
              <a:gd name="adj6" fmla="val -66667"/>
            </a:avLst>
          </a:prstGeom>
          <a:solidFill>
            <a:schemeClr val="accent1"/>
          </a:solidFill>
          <a:ln w="9525">
            <a:solidFill>
              <a:schemeClr val="tx1"/>
            </a:solidFill>
            <a:miter lim="800000"/>
            <a:headEnd/>
            <a:tailEnd type="triangle" w="med" len="me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000"/>
              <a:t>Closed-shell elements:  noble gases</a:t>
            </a:r>
          </a:p>
        </p:txBody>
      </p:sp>
      <p:sp>
        <p:nvSpPr>
          <p:cNvPr id="17421" name="AutoShape 13">
            <a:extLst>
              <a:ext uri="{FF2B5EF4-FFF2-40B4-BE49-F238E27FC236}">
                <a16:creationId xmlns:a16="http://schemas.microsoft.com/office/drawing/2014/main" id="{F4D42119-D4C0-1DEF-A1C0-2D389A40E9CA}"/>
              </a:ext>
            </a:extLst>
          </p:cNvPr>
          <p:cNvSpPr>
            <a:spLocks/>
          </p:cNvSpPr>
          <p:nvPr/>
        </p:nvSpPr>
        <p:spPr bwMode="auto">
          <a:xfrm>
            <a:off x="457200" y="5300663"/>
            <a:ext cx="3200400" cy="1557337"/>
          </a:xfrm>
          <a:prstGeom prst="borderCallout2">
            <a:avLst>
              <a:gd name="adj1" fmla="val 18750"/>
              <a:gd name="adj2" fmla="val -2380"/>
              <a:gd name="adj3" fmla="val 18750"/>
              <a:gd name="adj4" fmla="val -6995"/>
              <a:gd name="adj5" fmla="val -233083"/>
              <a:gd name="adj6" fmla="val 34398"/>
            </a:avLst>
          </a:prstGeom>
          <a:solidFill>
            <a:srgbClr val="FF9933"/>
          </a:solidFill>
          <a:ln w="9525">
            <a:solidFill>
              <a:schemeClr val="tx1"/>
            </a:solidFill>
            <a:miter lim="800000"/>
            <a:headEnd/>
            <a:tailEnd type="triangle" w="med" len="me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a:t>Closed-shell –plus one (alkali) elements:  reactive due to loosely-bound outer electron in s-shell</a:t>
            </a:r>
          </a:p>
        </p:txBody>
      </p:sp>
      <p:sp>
        <p:nvSpPr>
          <p:cNvPr id="17422" name="AutoShape 14">
            <a:extLst>
              <a:ext uri="{FF2B5EF4-FFF2-40B4-BE49-F238E27FC236}">
                <a16:creationId xmlns:a16="http://schemas.microsoft.com/office/drawing/2014/main" id="{90832CE7-433D-3A69-34BE-BDF716695EF6}"/>
              </a:ext>
            </a:extLst>
          </p:cNvPr>
          <p:cNvSpPr>
            <a:spLocks/>
          </p:cNvSpPr>
          <p:nvPr/>
        </p:nvSpPr>
        <p:spPr bwMode="auto">
          <a:xfrm>
            <a:off x="3733800" y="4572000"/>
            <a:ext cx="5334000" cy="2286000"/>
          </a:xfrm>
          <a:prstGeom prst="borderCallout2">
            <a:avLst>
              <a:gd name="adj1" fmla="val 7144"/>
              <a:gd name="adj2" fmla="val -2778"/>
              <a:gd name="adj3" fmla="val 7144"/>
              <a:gd name="adj4" fmla="val -6713"/>
              <a:gd name="adj5" fmla="val -99347"/>
              <a:gd name="adj6" fmla="val 40630"/>
            </a:avLst>
          </a:prstGeom>
          <a:solidFill>
            <a:schemeClr val="accent2"/>
          </a:solidFill>
          <a:ln w="9525">
            <a:solidFill>
              <a:schemeClr val="tx1"/>
            </a:solidFill>
            <a:miter lim="800000"/>
            <a:headEnd/>
            <a:tailEnd type="triangle" w="med" len="med"/>
          </a:ln>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a:solidFill>
                  <a:schemeClr val="bg1"/>
                </a:solidFill>
              </a:rPr>
              <a:t>Closed-shell–minus-one elements (halogens):  elements with high </a:t>
            </a:r>
            <a:r>
              <a:rPr lang="en-US" altLang="en-US" sz="2000" b="1"/>
              <a:t>electron affinity A </a:t>
            </a:r>
            <a:r>
              <a:rPr lang="en-US" altLang="en-US" sz="2000"/>
              <a:t>(energy gained when an additional electron is added to a neutral atom)</a:t>
            </a:r>
            <a:r>
              <a:rPr lang="en-US" altLang="en-US" sz="2000">
                <a:solidFill>
                  <a:schemeClr val="bg1"/>
                </a:solidFill>
              </a:rPr>
              <a:t>; will easily form negative ions (take additional electron) in remaining p-shell state; very reactive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5" grpId="0" animBg="1"/>
      <p:bldP spid="17419" grpId="0" animBg="1"/>
      <p:bldP spid="17420" grpId="0" animBg="1"/>
      <p:bldP spid="17421" grpId="0" animBg="1"/>
      <p:bldP spid="174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42CBAB63-2080-070D-1517-BCCDEEF49AB6}"/>
              </a:ext>
            </a:extLst>
          </p:cNvPr>
          <p:cNvSpPr>
            <a:spLocks noGrp="1" noChangeArrowheads="1"/>
          </p:cNvSpPr>
          <p:nvPr>
            <p:ph type="title"/>
          </p:nvPr>
        </p:nvSpPr>
        <p:spPr/>
        <p:txBody>
          <a:bodyPr/>
          <a:lstStyle/>
          <a:p>
            <a:r>
              <a:rPr lang="en-US" altLang="en-US"/>
              <a:t>Electronegative and Electropositive</a:t>
            </a:r>
          </a:p>
        </p:txBody>
      </p:sp>
      <p:sp>
        <p:nvSpPr>
          <p:cNvPr id="4" name="TextBox 3">
            <a:extLst>
              <a:ext uri="{FF2B5EF4-FFF2-40B4-BE49-F238E27FC236}">
                <a16:creationId xmlns:a16="http://schemas.microsoft.com/office/drawing/2014/main" id="{D14A5CF8-DA7A-D99D-2BE4-E355629065EB}"/>
              </a:ext>
            </a:extLst>
          </p:cNvPr>
          <p:cNvSpPr txBox="1">
            <a:spLocks noChangeArrowheads="1"/>
          </p:cNvSpPr>
          <p:nvPr/>
        </p:nvSpPr>
        <p:spPr bwMode="auto">
          <a:xfrm>
            <a:off x="215900" y="1608138"/>
            <a:ext cx="871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t>An atom is electronegative if it gains energy by gaining an extra electron. </a:t>
            </a:r>
          </a:p>
          <a:p>
            <a:pPr algn="ctr">
              <a:spcBef>
                <a:spcPct val="0"/>
              </a:spcBef>
              <a:buClrTx/>
              <a:buSzTx/>
              <a:buFontTx/>
              <a:buNone/>
            </a:pPr>
            <a:endParaRPr lang="en-US" altLang="en-US" sz="1800"/>
          </a:p>
          <a:p>
            <a:pPr algn="ctr">
              <a:spcBef>
                <a:spcPct val="0"/>
              </a:spcBef>
              <a:buClrTx/>
              <a:buSzTx/>
              <a:buFontTx/>
              <a:buNone/>
            </a:pPr>
            <a:r>
              <a:rPr lang="en-US" altLang="en-US" sz="2400"/>
              <a:t>What group of elements are very electronegative? </a:t>
            </a:r>
          </a:p>
          <a:p>
            <a:pPr algn="ctr">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0BC58C1-5987-49F9-DBFC-E7069B9F9C2B}"/>
              </a:ext>
            </a:extLst>
          </p:cNvPr>
          <p:cNvSpPr>
            <a:spLocks noGrp="1" noChangeArrowheads="1"/>
          </p:cNvSpPr>
          <p:nvPr>
            <p:ph type="title"/>
          </p:nvPr>
        </p:nvSpPr>
        <p:spPr/>
        <p:txBody>
          <a:bodyPr/>
          <a:lstStyle/>
          <a:p>
            <a:r>
              <a:rPr lang="en-US" altLang="en-US"/>
              <a:t>Electronegative and Electropositive</a:t>
            </a:r>
          </a:p>
        </p:txBody>
      </p:sp>
      <p:pic>
        <p:nvPicPr>
          <p:cNvPr id="3" name="Picture 135" descr="http://boomeria.org/chemtextbook/table12-4.jpg">
            <a:extLst>
              <a:ext uri="{FF2B5EF4-FFF2-40B4-BE49-F238E27FC236}">
                <a16:creationId xmlns:a16="http://schemas.microsoft.com/office/drawing/2014/main" id="{20A334D6-1AA9-8D65-9DE5-5B51D3D11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100513"/>
            <a:ext cx="6319837"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22A5428-EF70-366D-4F73-D982692AF8DE}"/>
              </a:ext>
            </a:extLst>
          </p:cNvPr>
          <p:cNvSpPr txBox="1">
            <a:spLocks noChangeArrowheads="1"/>
          </p:cNvSpPr>
          <p:nvPr/>
        </p:nvSpPr>
        <p:spPr bwMode="auto">
          <a:xfrm>
            <a:off x="215900" y="1608138"/>
            <a:ext cx="8712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t>An atom is electronegative if it gains energy by gaining an extra electron. </a:t>
            </a:r>
          </a:p>
          <a:p>
            <a:pPr algn="ctr">
              <a:spcBef>
                <a:spcPct val="0"/>
              </a:spcBef>
              <a:buClrTx/>
              <a:buSzTx/>
              <a:buFontTx/>
              <a:buNone/>
            </a:pPr>
            <a:endParaRPr lang="en-US" altLang="en-US" sz="1800"/>
          </a:p>
          <a:p>
            <a:pPr algn="ctr">
              <a:spcBef>
                <a:spcPct val="0"/>
              </a:spcBef>
              <a:buClrTx/>
              <a:buSzTx/>
              <a:buFontTx/>
              <a:buNone/>
            </a:pPr>
            <a:r>
              <a:rPr lang="en-US" altLang="en-US" sz="2400"/>
              <a:t>What group of elements are very electronegative? </a:t>
            </a:r>
          </a:p>
          <a:p>
            <a:pPr algn="ctr">
              <a:spcBef>
                <a:spcPct val="0"/>
              </a:spcBef>
              <a:buClrTx/>
              <a:buSzTx/>
              <a:buFontTx/>
              <a:buNone/>
            </a:pPr>
            <a:endParaRPr lang="en-US" altLang="en-US" sz="2400"/>
          </a:p>
          <a:p>
            <a:pPr algn="ctr">
              <a:spcBef>
                <a:spcPct val="0"/>
              </a:spcBef>
              <a:buClrTx/>
              <a:buSzTx/>
              <a:buFontTx/>
              <a:buNone/>
            </a:pPr>
            <a:r>
              <a:rPr lang="en-US" altLang="en-US" sz="2400"/>
              <a:t>Why are the Group I elements electronegative? </a:t>
            </a:r>
          </a:p>
          <a:p>
            <a:pPr algn="ctr">
              <a:spcBef>
                <a:spcPct val="0"/>
              </a:spcBef>
              <a:buClrTx/>
              <a:buSzTx/>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DAE83F1F-8231-B89E-89A1-82D37D76A1B0}"/>
              </a:ext>
            </a:extLst>
          </p:cNvPr>
          <p:cNvSpPr>
            <a:spLocks noGrp="1" noChangeArrowheads="1"/>
          </p:cNvSpPr>
          <p:nvPr>
            <p:ph type="title"/>
          </p:nvPr>
        </p:nvSpPr>
        <p:spPr/>
        <p:txBody>
          <a:bodyPr/>
          <a:lstStyle/>
          <a:p>
            <a:r>
              <a:rPr lang="en-US" altLang="en-US"/>
              <a:t>Electronegative and Electropositive</a:t>
            </a:r>
          </a:p>
        </p:txBody>
      </p:sp>
      <p:pic>
        <p:nvPicPr>
          <p:cNvPr id="3" name="Picture 135" descr="http://boomeria.org/chemtextbook/table12-4.jpg">
            <a:extLst>
              <a:ext uri="{FF2B5EF4-FFF2-40B4-BE49-F238E27FC236}">
                <a16:creationId xmlns:a16="http://schemas.microsoft.com/office/drawing/2014/main" id="{31C392A4-A73A-98BE-891D-BB1E2F4C7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100513"/>
            <a:ext cx="6319837" cy="275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9E6E2EC-B24B-F335-6A0C-24A85CA5E401}"/>
              </a:ext>
            </a:extLst>
          </p:cNvPr>
          <p:cNvSpPr txBox="1">
            <a:spLocks noChangeArrowheads="1"/>
          </p:cNvSpPr>
          <p:nvPr/>
        </p:nvSpPr>
        <p:spPr bwMode="auto">
          <a:xfrm>
            <a:off x="215900" y="1608138"/>
            <a:ext cx="87122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1800"/>
              <a:t>An atom is electronegative if it gains energy by gaining an extra electron. </a:t>
            </a:r>
          </a:p>
          <a:p>
            <a:pPr algn="ctr">
              <a:spcBef>
                <a:spcPct val="0"/>
              </a:spcBef>
              <a:buClrTx/>
              <a:buSzTx/>
              <a:buFontTx/>
              <a:buNone/>
            </a:pPr>
            <a:endParaRPr lang="en-US" altLang="en-US" sz="1800"/>
          </a:p>
          <a:p>
            <a:pPr algn="ctr">
              <a:spcBef>
                <a:spcPct val="0"/>
              </a:spcBef>
              <a:buClrTx/>
              <a:buSzTx/>
              <a:buFontTx/>
              <a:buNone/>
            </a:pPr>
            <a:r>
              <a:rPr lang="en-US" altLang="en-US" sz="2400"/>
              <a:t>What group of elements are very electronegative? </a:t>
            </a:r>
          </a:p>
          <a:p>
            <a:pPr algn="ctr">
              <a:spcBef>
                <a:spcPct val="0"/>
              </a:spcBef>
              <a:buClrTx/>
              <a:buSzTx/>
              <a:buFontTx/>
              <a:buNone/>
            </a:pPr>
            <a:endParaRPr lang="en-US" altLang="en-US" sz="2400"/>
          </a:p>
          <a:p>
            <a:pPr algn="ctr">
              <a:spcBef>
                <a:spcPct val="0"/>
              </a:spcBef>
              <a:buClrTx/>
              <a:buSzTx/>
              <a:buFontTx/>
              <a:buNone/>
            </a:pPr>
            <a:r>
              <a:rPr lang="en-US" altLang="en-US" sz="2400"/>
              <a:t>Why are the Group I elements electronegative? </a:t>
            </a:r>
          </a:p>
          <a:p>
            <a:pPr algn="ctr">
              <a:spcBef>
                <a:spcPct val="0"/>
              </a:spcBef>
              <a:buClrTx/>
              <a:buSzTx/>
              <a:buFontTx/>
              <a:buNone/>
            </a:pPr>
            <a:endParaRPr lang="en-US" altLang="en-US" sz="2400"/>
          </a:p>
          <a:p>
            <a:pPr algn="ctr">
              <a:spcBef>
                <a:spcPct val="0"/>
              </a:spcBef>
              <a:buClrTx/>
              <a:buSzTx/>
              <a:buFontTx/>
              <a:buNone/>
            </a:pPr>
            <a:r>
              <a:rPr lang="en-US" altLang="en-US" sz="2400"/>
              <a:t>What if you join Na and Cl together?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3AE4D271-A41D-3921-78F1-A0D956A29361}"/>
              </a:ext>
            </a:extLst>
          </p:cNvPr>
          <p:cNvSpPr>
            <a:spLocks noGrp="1" noChangeArrowheads="1"/>
          </p:cNvSpPr>
          <p:nvPr>
            <p:ph type="title"/>
          </p:nvPr>
        </p:nvSpPr>
        <p:spPr/>
        <p:txBody>
          <a:bodyPr/>
          <a:lstStyle/>
          <a:p>
            <a:r>
              <a:rPr lang="en-US" altLang="en-US"/>
              <a:t>Bonding</a:t>
            </a:r>
          </a:p>
        </p:txBody>
      </p:sp>
      <p:sp>
        <p:nvSpPr>
          <p:cNvPr id="116739" name="Content Placeholder 2">
            <a:extLst>
              <a:ext uri="{FF2B5EF4-FFF2-40B4-BE49-F238E27FC236}">
                <a16:creationId xmlns:a16="http://schemas.microsoft.com/office/drawing/2014/main" id="{96471164-B381-3E3A-08E1-6B297CC455AA}"/>
              </a:ext>
            </a:extLst>
          </p:cNvPr>
          <p:cNvSpPr>
            <a:spLocks noGrp="1" noChangeArrowheads="1"/>
          </p:cNvSpPr>
          <p:nvPr>
            <p:ph idx="1"/>
          </p:nvPr>
        </p:nvSpPr>
        <p:spPr>
          <a:xfrm>
            <a:off x="479425" y="1417638"/>
            <a:ext cx="8340725" cy="4530725"/>
          </a:xfrm>
        </p:spPr>
        <p:txBody>
          <a:bodyPr/>
          <a:lstStyle/>
          <a:p>
            <a:r>
              <a:rPr lang="en-US" altLang="en-US"/>
              <a:t>Elemental Na (group 1) would be metallic, but you can change that if brought in contact with a more electronegative element (e.g. Cl)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Box 3">
            <a:extLst>
              <a:ext uri="{FF2B5EF4-FFF2-40B4-BE49-F238E27FC236}">
                <a16:creationId xmlns:a16="http://schemas.microsoft.com/office/drawing/2014/main" id="{FC243770-F987-9D67-6BF6-EB8835085CA5}"/>
              </a:ext>
            </a:extLst>
          </p:cNvPr>
          <p:cNvSpPr txBox="1">
            <a:spLocks noChangeArrowheads="1"/>
          </p:cNvSpPr>
          <p:nvPr/>
        </p:nvSpPr>
        <p:spPr bwMode="auto">
          <a:xfrm>
            <a:off x="3024188" y="0"/>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4000"/>
              <a:t>NaCl (salt)</a:t>
            </a:r>
          </a:p>
        </p:txBody>
      </p:sp>
      <p:sp>
        <p:nvSpPr>
          <p:cNvPr id="6" name="Rectangle 5">
            <a:extLst>
              <a:ext uri="{FF2B5EF4-FFF2-40B4-BE49-F238E27FC236}">
                <a16:creationId xmlns:a16="http://schemas.microsoft.com/office/drawing/2014/main" id="{E55E9005-871A-E715-E265-6A04ECCCFCE6}"/>
              </a:ext>
            </a:extLst>
          </p:cNvPr>
          <p:cNvSpPr>
            <a:spLocks noChangeArrowheads="1"/>
          </p:cNvSpPr>
          <p:nvPr/>
        </p:nvSpPr>
        <p:spPr bwMode="auto">
          <a:xfrm>
            <a:off x="466725" y="1614488"/>
            <a:ext cx="82089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 typeface="Wingdings" panose="05000000000000000000" pitchFamily="2" charset="2"/>
              <a:buNone/>
            </a:pPr>
            <a:r>
              <a:rPr lang="en-US" altLang="en-US"/>
              <a:t>Draw the K, L &amp; M shells (as circles) of Na (11) and Cl (17) before and after bringing in contact.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9562-ACDE-46B4-6679-037E31F368D5}"/>
              </a:ext>
            </a:extLst>
          </p:cNvPr>
          <p:cNvSpPr>
            <a:spLocks noGrp="1" noChangeArrowheads="1"/>
          </p:cNvSpPr>
          <p:nvPr>
            <p:ph type="title"/>
          </p:nvPr>
        </p:nvSpPr>
        <p:spPr>
          <a:xfrm>
            <a:off x="457200" y="277813"/>
            <a:ext cx="8686800" cy="1139825"/>
          </a:xfrm>
        </p:spPr>
        <p:txBody>
          <a:bodyPr/>
          <a:lstStyle/>
          <a:p>
            <a:r>
              <a:rPr lang="en-US" altLang="en-US"/>
              <a:t>Ions and Cations and Anions, Oh My!</a:t>
            </a:r>
          </a:p>
        </p:txBody>
      </p:sp>
      <p:sp>
        <p:nvSpPr>
          <p:cNvPr id="3" name="TextBox 2">
            <a:extLst>
              <a:ext uri="{FF2B5EF4-FFF2-40B4-BE49-F238E27FC236}">
                <a16:creationId xmlns:a16="http://schemas.microsoft.com/office/drawing/2014/main" id="{FE0B5EC1-1F77-F0BA-CACD-6F90259EB4B8}"/>
              </a:ext>
            </a:extLst>
          </p:cNvPr>
          <p:cNvSpPr txBox="1">
            <a:spLocks noChangeArrowheads="1"/>
          </p:cNvSpPr>
          <p:nvPr/>
        </p:nvSpPr>
        <p:spPr bwMode="auto">
          <a:xfrm>
            <a:off x="449263" y="5565775"/>
            <a:ext cx="87153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600"/>
              <a:t>Anion = Negative ion (atom with extra electrons)</a:t>
            </a:r>
          </a:p>
          <a:p>
            <a:pPr algn="ctr">
              <a:spcBef>
                <a:spcPct val="0"/>
              </a:spcBef>
              <a:buClrTx/>
              <a:buSzTx/>
              <a:buFontTx/>
              <a:buNone/>
            </a:pPr>
            <a:r>
              <a:rPr lang="en-US" altLang="en-US" sz="2600"/>
              <a:t>Cation = Positive ion (atom missing electrons)</a:t>
            </a:r>
          </a:p>
          <a:p>
            <a:pPr>
              <a:spcBef>
                <a:spcPct val="0"/>
              </a:spcBef>
              <a:buClrTx/>
              <a:buSzTx/>
              <a:buFontTx/>
              <a:buNone/>
            </a:pPr>
            <a:endParaRPr lang="en-US" altLang="en-US" sz="2600"/>
          </a:p>
        </p:txBody>
      </p:sp>
      <p:sp>
        <p:nvSpPr>
          <p:cNvPr id="119812" name="TextBox 3">
            <a:extLst>
              <a:ext uri="{FF2B5EF4-FFF2-40B4-BE49-F238E27FC236}">
                <a16:creationId xmlns:a16="http://schemas.microsoft.com/office/drawing/2014/main" id="{1791BB2F-A6E0-CC80-7334-896CB22C40A6}"/>
              </a:ext>
            </a:extLst>
          </p:cNvPr>
          <p:cNvSpPr txBox="1">
            <a:spLocks noChangeArrowheads="1"/>
          </p:cNvSpPr>
          <p:nvPr/>
        </p:nvSpPr>
        <p:spPr bwMode="auto">
          <a:xfrm>
            <a:off x="3024188" y="0"/>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4000"/>
              <a:t>NaCl (salt)</a:t>
            </a:r>
          </a:p>
        </p:txBody>
      </p:sp>
      <p:sp>
        <p:nvSpPr>
          <p:cNvPr id="6" name="Rectangle 5">
            <a:extLst>
              <a:ext uri="{FF2B5EF4-FFF2-40B4-BE49-F238E27FC236}">
                <a16:creationId xmlns:a16="http://schemas.microsoft.com/office/drawing/2014/main" id="{80459341-7E0B-684A-3639-8F901A032893}"/>
              </a:ext>
            </a:extLst>
          </p:cNvPr>
          <p:cNvSpPr>
            <a:spLocks noChangeArrowheads="1"/>
          </p:cNvSpPr>
          <p:nvPr/>
        </p:nvSpPr>
        <p:spPr bwMode="auto">
          <a:xfrm>
            <a:off x="466725" y="1614488"/>
            <a:ext cx="820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400"/>
              <a:t>Draw the K, L &amp; M shells (as circles) of Na (11) and Cl (17) before and after bringing in contact.</a:t>
            </a:r>
          </a:p>
        </p:txBody>
      </p:sp>
      <p:pic>
        <p:nvPicPr>
          <p:cNvPr id="7" name="Picture 4" descr="https://lhmrussia.files.wordpress.com/2015/04/nacl.jpg">
            <a:extLst>
              <a:ext uri="{FF2B5EF4-FFF2-40B4-BE49-F238E27FC236}">
                <a16:creationId xmlns:a16="http://schemas.microsoft.com/office/drawing/2014/main" id="{5CFB358B-E891-CD41-BA2C-3C70E4CCC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2613" y="2449513"/>
            <a:ext cx="59436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5473-687B-9009-B73E-D333D9871547}"/>
              </a:ext>
            </a:extLst>
          </p:cNvPr>
          <p:cNvSpPr>
            <a:spLocks noGrp="1" noChangeArrowheads="1"/>
          </p:cNvSpPr>
          <p:nvPr>
            <p:ph type="title"/>
          </p:nvPr>
        </p:nvSpPr>
        <p:spPr>
          <a:xfrm>
            <a:off x="457200" y="277813"/>
            <a:ext cx="8686800" cy="1139825"/>
          </a:xfrm>
        </p:spPr>
        <p:txBody>
          <a:bodyPr/>
          <a:lstStyle/>
          <a:p>
            <a:r>
              <a:rPr lang="en-US" altLang="en-US"/>
              <a:t>Ions and Cations and Anions, Oh My!</a:t>
            </a:r>
          </a:p>
        </p:txBody>
      </p:sp>
      <p:sp>
        <p:nvSpPr>
          <p:cNvPr id="3" name="TextBox 2">
            <a:extLst>
              <a:ext uri="{FF2B5EF4-FFF2-40B4-BE49-F238E27FC236}">
                <a16:creationId xmlns:a16="http://schemas.microsoft.com/office/drawing/2014/main" id="{49E65F31-7351-87BE-77AD-931901770BD9}"/>
              </a:ext>
            </a:extLst>
          </p:cNvPr>
          <p:cNvSpPr txBox="1">
            <a:spLocks noChangeArrowheads="1"/>
          </p:cNvSpPr>
          <p:nvPr/>
        </p:nvSpPr>
        <p:spPr bwMode="auto">
          <a:xfrm>
            <a:off x="466725" y="4175125"/>
            <a:ext cx="87153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600"/>
              <a:t>Anion = Negative ion (atom with extra electrons)</a:t>
            </a:r>
          </a:p>
          <a:p>
            <a:pPr algn="ctr">
              <a:spcBef>
                <a:spcPct val="0"/>
              </a:spcBef>
              <a:buClrTx/>
              <a:buSzTx/>
              <a:buFontTx/>
              <a:buNone/>
            </a:pPr>
            <a:r>
              <a:rPr lang="en-US" altLang="en-US" sz="2600"/>
              <a:t>Cation = Positive ion (atom missing electrons)</a:t>
            </a:r>
          </a:p>
          <a:p>
            <a:pPr>
              <a:spcBef>
                <a:spcPct val="0"/>
              </a:spcBef>
              <a:buClrTx/>
              <a:buSzTx/>
              <a:buFontTx/>
              <a:buNone/>
            </a:pPr>
            <a:endParaRPr lang="en-US" altLang="en-US" sz="2600"/>
          </a:p>
        </p:txBody>
      </p:sp>
      <p:sp>
        <p:nvSpPr>
          <p:cNvPr id="120836" name="TextBox 3">
            <a:extLst>
              <a:ext uri="{FF2B5EF4-FFF2-40B4-BE49-F238E27FC236}">
                <a16:creationId xmlns:a16="http://schemas.microsoft.com/office/drawing/2014/main" id="{D747D658-25DC-023F-7D47-34A19B778F08}"/>
              </a:ext>
            </a:extLst>
          </p:cNvPr>
          <p:cNvSpPr txBox="1">
            <a:spLocks noChangeArrowheads="1"/>
          </p:cNvSpPr>
          <p:nvPr/>
        </p:nvSpPr>
        <p:spPr bwMode="auto">
          <a:xfrm>
            <a:off x="3024188" y="0"/>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4000"/>
              <a:t>NaCl (salt)</a:t>
            </a:r>
          </a:p>
        </p:txBody>
      </p:sp>
      <p:sp>
        <p:nvSpPr>
          <p:cNvPr id="5" name="TextBox 4">
            <a:extLst>
              <a:ext uri="{FF2B5EF4-FFF2-40B4-BE49-F238E27FC236}">
                <a16:creationId xmlns:a16="http://schemas.microsoft.com/office/drawing/2014/main" id="{599402AB-F2E7-2DF9-357B-C920F97D4BF9}"/>
              </a:ext>
            </a:extLst>
          </p:cNvPr>
          <p:cNvSpPr txBox="1">
            <a:spLocks noChangeArrowheads="1"/>
          </p:cNvSpPr>
          <p:nvPr/>
        </p:nvSpPr>
        <p:spPr bwMode="auto">
          <a:xfrm>
            <a:off x="238125" y="5183188"/>
            <a:ext cx="8713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3200"/>
              <a:t>Which is the anion?</a:t>
            </a:r>
          </a:p>
          <a:p>
            <a:pPr algn="ctr">
              <a:spcBef>
                <a:spcPct val="0"/>
              </a:spcBef>
              <a:buClrTx/>
              <a:buSzTx/>
              <a:buFontTx/>
              <a:buNone/>
            </a:pPr>
            <a:r>
              <a:rPr lang="en-US" altLang="en-US" sz="3200"/>
              <a:t>Which is the cation? </a:t>
            </a:r>
          </a:p>
          <a:p>
            <a:pPr>
              <a:spcBef>
                <a:spcPct val="0"/>
              </a:spcBef>
              <a:buClrTx/>
              <a:buSzTx/>
              <a:buFontTx/>
              <a:buNone/>
            </a:pPr>
            <a:endParaRPr lang="en-US" altLang="en-US" sz="3200"/>
          </a:p>
        </p:txBody>
      </p:sp>
      <p:sp>
        <p:nvSpPr>
          <p:cNvPr id="6" name="Rectangle 5">
            <a:extLst>
              <a:ext uri="{FF2B5EF4-FFF2-40B4-BE49-F238E27FC236}">
                <a16:creationId xmlns:a16="http://schemas.microsoft.com/office/drawing/2014/main" id="{33212A45-306F-A15F-F14F-A175A452D9B3}"/>
              </a:ext>
            </a:extLst>
          </p:cNvPr>
          <p:cNvSpPr>
            <a:spLocks noChangeArrowheads="1"/>
          </p:cNvSpPr>
          <p:nvPr/>
        </p:nvSpPr>
        <p:spPr bwMode="auto">
          <a:xfrm>
            <a:off x="466725" y="1614488"/>
            <a:ext cx="820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400"/>
              <a:t>Draw the K, L &amp; M shells (as circles) of Na and Cl before and after bringing in contact.</a:t>
            </a:r>
          </a:p>
        </p:txBody>
      </p:sp>
      <p:pic>
        <p:nvPicPr>
          <p:cNvPr id="7" name="Picture 4" descr="https://lhmrussia.files.wordpress.com/2015/04/nacl.jpg">
            <a:extLst>
              <a:ext uri="{FF2B5EF4-FFF2-40B4-BE49-F238E27FC236}">
                <a16:creationId xmlns:a16="http://schemas.microsoft.com/office/drawing/2014/main" id="{A65F5FC5-C236-CE2A-5B71-738972394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3" y="2435225"/>
            <a:ext cx="35687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4D8C-EF1E-91DB-0372-B7BA575FDAB5}"/>
              </a:ext>
            </a:extLst>
          </p:cNvPr>
          <p:cNvSpPr>
            <a:spLocks noGrp="1" noChangeArrowheads="1"/>
          </p:cNvSpPr>
          <p:nvPr>
            <p:ph type="title"/>
          </p:nvPr>
        </p:nvSpPr>
        <p:spPr>
          <a:xfrm>
            <a:off x="457200" y="277813"/>
            <a:ext cx="8686800" cy="1139825"/>
          </a:xfrm>
        </p:spPr>
        <p:txBody>
          <a:bodyPr/>
          <a:lstStyle/>
          <a:p>
            <a:r>
              <a:rPr lang="en-US" altLang="en-US"/>
              <a:t>Ions and Cations and Anions, Oh My!</a:t>
            </a:r>
          </a:p>
        </p:txBody>
      </p:sp>
      <p:sp>
        <p:nvSpPr>
          <p:cNvPr id="3" name="TextBox 2">
            <a:extLst>
              <a:ext uri="{FF2B5EF4-FFF2-40B4-BE49-F238E27FC236}">
                <a16:creationId xmlns:a16="http://schemas.microsoft.com/office/drawing/2014/main" id="{CC7E1E23-424C-1D96-0161-899123A6938F}"/>
              </a:ext>
            </a:extLst>
          </p:cNvPr>
          <p:cNvSpPr txBox="1">
            <a:spLocks noChangeArrowheads="1"/>
          </p:cNvSpPr>
          <p:nvPr/>
        </p:nvSpPr>
        <p:spPr bwMode="auto">
          <a:xfrm>
            <a:off x="466725" y="4175125"/>
            <a:ext cx="87153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2600"/>
              <a:t>Anion = Negative ion (atom with extra electrons)</a:t>
            </a:r>
          </a:p>
          <a:p>
            <a:pPr algn="ctr">
              <a:spcBef>
                <a:spcPct val="0"/>
              </a:spcBef>
              <a:buClrTx/>
              <a:buSzTx/>
              <a:buFontTx/>
              <a:buNone/>
            </a:pPr>
            <a:r>
              <a:rPr lang="en-US" altLang="en-US" sz="2600"/>
              <a:t>Cation = Positive ion (atom missing electrons)</a:t>
            </a:r>
          </a:p>
          <a:p>
            <a:pPr>
              <a:spcBef>
                <a:spcPct val="0"/>
              </a:spcBef>
              <a:buClrTx/>
              <a:buSzTx/>
              <a:buFontTx/>
              <a:buNone/>
            </a:pPr>
            <a:endParaRPr lang="en-US" altLang="en-US" sz="2600"/>
          </a:p>
        </p:txBody>
      </p:sp>
      <p:sp>
        <p:nvSpPr>
          <p:cNvPr id="121860" name="TextBox 3">
            <a:extLst>
              <a:ext uri="{FF2B5EF4-FFF2-40B4-BE49-F238E27FC236}">
                <a16:creationId xmlns:a16="http://schemas.microsoft.com/office/drawing/2014/main" id="{B43C5EE6-2931-DF1D-FF4C-064EA3DAFA00}"/>
              </a:ext>
            </a:extLst>
          </p:cNvPr>
          <p:cNvSpPr txBox="1">
            <a:spLocks noChangeArrowheads="1"/>
          </p:cNvSpPr>
          <p:nvPr/>
        </p:nvSpPr>
        <p:spPr bwMode="auto">
          <a:xfrm>
            <a:off x="3024188" y="0"/>
            <a:ext cx="3600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4000"/>
              <a:t>NaCl (salt)</a:t>
            </a:r>
          </a:p>
        </p:txBody>
      </p:sp>
      <p:sp>
        <p:nvSpPr>
          <p:cNvPr id="5" name="TextBox 4">
            <a:extLst>
              <a:ext uri="{FF2B5EF4-FFF2-40B4-BE49-F238E27FC236}">
                <a16:creationId xmlns:a16="http://schemas.microsoft.com/office/drawing/2014/main" id="{F5A54312-E581-E8C7-6A9D-47EF2B6DB878}"/>
              </a:ext>
            </a:extLst>
          </p:cNvPr>
          <p:cNvSpPr txBox="1">
            <a:spLocks noChangeArrowheads="1"/>
          </p:cNvSpPr>
          <p:nvPr/>
        </p:nvSpPr>
        <p:spPr bwMode="auto">
          <a:xfrm>
            <a:off x="238125" y="5183188"/>
            <a:ext cx="87137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altLang="en-US" sz="3200"/>
              <a:t>Which is the anion?</a:t>
            </a:r>
          </a:p>
          <a:p>
            <a:pPr algn="ctr">
              <a:spcBef>
                <a:spcPct val="0"/>
              </a:spcBef>
              <a:buClrTx/>
              <a:buSzTx/>
              <a:buFontTx/>
              <a:buNone/>
            </a:pPr>
            <a:r>
              <a:rPr lang="en-US" altLang="en-US" sz="3200"/>
              <a:t>Which is the cation? </a:t>
            </a:r>
          </a:p>
          <a:p>
            <a:pPr algn="ctr">
              <a:spcBef>
                <a:spcPct val="0"/>
              </a:spcBef>
              <a:buClrTx/>
              <a:buSzTx/>
              <a:buFontTx/>
              <a:buNone/>
            </a:pPr>
            <a:r>
              <a:rPr lang="en-US" altLang="en-US" sz="3200"/>
              <a:t>Which is/are electronegative?</a:t>
            </a:r>
          </a:p>
          <a:p>
            <a:pPr>
              <a:spcBef>
                <a:spcPct val="0"/>
              </a:spcBef>
              <a:buClrTx/>
              <a:buSzTx/>
              <a:buFontTx/>
              <a:buNone/>
            </a:pPr>
            <a:endParaRPr lang="en-US" altLang="en-US" sz="3200"/>
          </a:p>
        </p:txBody>
      </p:sp>
      <p:sp>
        <p:nvSpPr>
          <p:cNvPr id="6" name="Rectangle 5">
            <a:extLst>
              <a:ext uri="{FF2B5EF4-FFF2-40B4-BE49-F238E27FC236}">
                <a16:creationId xmlns:a16="http://schemas.microsoft.com/office/drawing/2014/main" id="{EC71E1A9-32C3-0F95-0B30-6240AD5FB657}"/>
              </a:ext>
            </a:extLst>
          </p:cNvPr>
          <p:cNvSpPr>
            <a:spLocks noChangeArrowheads="1"/>
          </p:cNvSpPr>
          <p:nvPr/>
        </p:nvSpPr>
        <p:spPr bwMode="auto">
          <a:xfrm>
            <a:off x="466725" y="1614488"/>
            <a:ext cx="82089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400"/>
              <a:t>Draw the K, L &amp; M shells (as circles) of Na and Cl before and after bringing in contact.</a:t>
            </a:r>
          </a:p>
        </p:txBody>
      </p:sp>
      <p:pic>
        <p:nvPicPr>
          <p:cNvPr id="7" name="Picture 4" descr="https://lhmrussia.files.wordpress.com/2015/04/nacl.jpg">
            <a:extLst>
              <a:ext uri="{FF2B5EF4-FFF2-40B4-BE49-F238E27FC236}">
                <a16:creationId xmlns:a16="http://schemas.microsoft.com/office/drawing/2014/main" id="{9EE107F2-F1C5-E0FE-BAA9-530B4E7F1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63" y="2435225"/>
            <a:ext cx="35687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a:extLst>
              <a:ext uri="{FF2B5EF4-FFF2-40B4-BE49-F238E27FC236}">
                <a16:creationId xmlns:a16="http://schemas.microsoft.com/office/drawing/2014/main" id="{CD8EA011-B0D7-0FFF-DACC-DFBBE3E18DA6}"/>
              </a:ext>
            </a:extLst>
          </p:cNvPr>
          <p:cNvSpPr>
            <a:spLocks noGrp="1" noChangeArrowheads="1"/>
          </p:cNvSpPr>
          <p:nvPr>
            <p:ph type="title"/>
          </p:nvPr>
        </p:nvSpPr>
        <p:spPr>
          <a:xfrm>
            <a:off x="457200" y="-76200"/>
            <a:ext cx="8229600" cy="1143000"/>
          </a:xfrm>
        </p:spPr>
        <p:txBody>
          <a:bodyPr/>
          <a:lstStyle/>
          <a:p>
            <a:pPr eaLnBrk="1" hangingPunct="1"/>
            <a:r>
              <a:rPr lang="en-US" altLang="en-US"/>
              <a:t>Organization of Periodic Table</a:t>
            </a:r>
          </a:p>
        </p:txBody>
      </p:sp>
      <p:sp>
        <p:nvSpPr>
          <p:cNvPr id="23558" name="Text Box 6">
            <a:extLst>
              <a:ext uri="{FF2B5EF4-FFF2-40B4-BE49-F238E27FC236}">
                <a16:creationId xmlns:a16="http://schemas.microsoft.com/office/drawing/2014/main" id="{093658EE-9C46-02CF-D73D-678DBE46FC76}"/>
              </a:ext>
            </a:extLst>
          </p:cNvPr>
          <p:cNvSpPr txBox="1">
            <a:spLocks noChangeArrowheads="1"/>
          </p:cNvSpPr>
          <p:nvPr/>
        </p:nvSpPr>
        <p:spPr bwMode="auto">
          <a:xfrm>
            <a:off x="1403350" y="3641725"/>
            <a:ext cx="598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Columns:  </a:t>
            </a:r>
            <a:r>
              <a:rPr lang="en-US" altLang="en-US" sz="1800" b="1"/>
              <a:t>groups</a:t>
            </a:r>
            <a:r>
              <a:rPr lang="en-US" altLang="en-US" sz="1800"/>
              <a:t> with similar shells, similar properties</a:t>
            </a:r>
          </a:p>
          <a:p>
            <a:pPr>
              <a:spcBef>
                <a:spcPct val="0"/>
              </a:spcBef>
              <a:buClrTx/>
              <a:buSzTx/>
              <a:buFontTx/>
              <a:buNone/>
            </a:pPr>
            <a:r>
              <a:rPr lang="en-US" altLang="en-US" sz="1800"/>
              <a:t>Rows:  </a:t>
            </a:r>
            <a:r>
              <a:rPr lang="en-US" altLang="en-US" sz="1800" b="1"/>
              <a:t>periods</a:t>
            </a:r>
            <a:r>
              <a:rPr lang="en-US" altLang="en-US" sz="1800"/>
              <a:t> with elements with increasingly-full shells</a:t>
            </a:r>
          </a:p>
        </p:txBody>
      </p:sp>
      <p:grpSp>
        <p:nvGrpSpPr>
          <p:cNvPr id="97284" name="Group 11">
            <a:extLst>
              <a:ext uri="{FF2B5EF4-FFF2-40B4-BE49-F238E27FC236}">
                <a16:creationId xmlns:a16="http://schemas.microsoft.com/office/drawing/2014/main" id="{97793E12-29A7-CB12-318B-BC03E380D7DA}"/>
              </a:ext>
            </a:extLst>
          </p:cNvPr>
          <p:cNvGrpSpPr>
            <a:grpSpLocks/>
          </p:cNvGrpSpPr>
          <p:nvPr/>
        </p:nvGrpSpPr>
        <p:grpSpPr bwMode="auto">
          <a:xfrm>
            <a:off x="6905625" y="1143000"/>
            <a:ext cx="2162175" cy="2536825"/>
            <a:chOff x="4350" y="720"/>
            <a:chExt cx="1362" cy="1598"/>
          </a:xfrm>
        </p:grpSpPr>
        <p:pic>
          <p:nvPicPr>
            <p:cNvPr id="97288" name="Picture 9" descr="%D0%94%D0%BC%D0%B8%D1%82%D1%80%D0%B8%D0%B9_%D0%98%D0%B2%D0%B0%D0%BD%D0%BE%D0%B2%D0%B8%D1%87_%D0%9C%D0%B5%D0%BD%D0%B4%D0%B5%D0%BB%D0%B5%D0%B5%D0%B2_4">
              <a:hlinkClick r:id="rId3" tooltip="Дмитрий Иванович Менделеев 4.gif"/>
              <a:extLst>
                <a:ext uri="{FF2B5EF4-FFF2-40B4-BE49-F238E27FC236}">
                  <a16:creationId xmlns:a16="http://schemas.microsoft.com/office/drawing/2014/main" id="{AEE9AD75-2498-C014-DCC3-B6D93A179B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 y="720"/>
              <a:ext cx="136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9" name="Text Box 10">
              <a:extLst>
                <a:ext uri="{FF2B5EF4-FFF2-40B4-BE49-F238E27FC236}">
                  <a16:creationId xmlns:a16="http://schemas.microsoft.com/office/drawing/2014/main" id="{91894528-AD68-F226-0861-6EF959C7AA45}"/>
                </a:ext>
              </a:extLst>
            </p:cNvPr>
            <p:cNvSpPr txBox="1">
              <a:spLocks noChangeArrowheads="1"/>
            </p:cNvSpPr>
            <p:nvPr/>
          </p:nvSpPr>
          <p:spPr bwMode="auto">
            <a:xfrm>
              <a:off x="4406" y="2087"/>
              <a:ext cx="1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Dmitri Mandeleev</a:t>
              </a:r>
            </a:p>
          </p:txBody>
        </p:sp>
      </p:grpSp>
      <p:sp>
        <p:nvSpPr>
          <p:cNvPr id="23564" name="Text Box 12">
            <a:extLst>
              <a:ext uri="{FF2B5EF4-FFF2-40B4-BE49-F238E27FC236}">
                <a16:creationId xmlns:a16="http://schemas.microsoft.com/office/drawing/2014/main" id="{D334D806-2775-1AB0-B116-4FE0CB591D27}"/>
              </a:ext>
            </a:extLst>
          </p:cNvPr>
          <p:cNvSpPr txBox="1">
            <a:spLocks noChangeArrowheads="1"/>
          </p:cNvSpPr>
          <p:nvPr/>
        </p:nvSpPr>
        <p:spPr bwMode="auto">
          <a:xfrm>
            <a:off x="457200" y="4386263"/>
            <a:ext cx="37496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a:t>Metallic/insulating properties can be understood by how loose (i.e. low ionization energy) outer electrons are.</a:t>
            </a:r>
          </a:p>
          <a:p>
            <a:pPr>
              <a:spcBef>
                <a:spcPct val="0"/>
              </a:spcBef>
              <a:buClrTx/>
              <a:buSzTx/>
              <a:buFontTx/>
              <a:buNone/>
            </a:pPr>
            <a:endParaRPr lang="en-US" altLang="en-US" sz="2000"/>
          </a:p>
          <a:p>
            <a:pPr>
              <a:spcBef>
                <a:spcPct val="0"/>
              </a:spcBef>
              <a:buClrTx/>
              <a:buSzTx/>
              <a:buFontTx/>
              <a:buNone/>
            </a:pPr>
            <a:r>
              <a:rPr lang="en-US" altLang="en-US" sz="2000" b="1"/>
              <a:t>So, on which side of the table are the metals? </a:t>
            </a:r>
          </a:p>
        </p:txBody>
      </p:sp>
      <p:pic>
        <p:nvPicPr>
          <p:cNvPr id="23567" name="Picture 15" descr="ACCCC4E9">
            <a:extLst>
              <a:ext uri="{FF2B5EF4-FFF2-40B4-BE49-F238E27FC236}">
                <a16:creationId xmlns:a16="http://schemas.microsoft.com/office/drawing/2014/main" id="{96464237-9281-5816-A170-373878CD1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050"/>
          <a:stretch>
            <a:fillRect/>
          </a:stretch>
        </p:blipFill>
        <p:spPr bwMode="auto">
          <a:xfrm>
            <a:off x="-152400" y="1295400"/>
            <a:ext cx="40767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979BD5D6">
            <a:extLst>
              <a:ext uri="{FF2B5EF4-FFF2-40B4-BE49-F238E27FC236}">
                <a16:creationId xmlns:a16="http://schemas.microsoft.com/office/drawing/2014/main" id="{CC4C47C0-F8B2-69EB-B22A-76338544C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793"/>
          <a:stretch>
            <a:fillRect/>
          </a:stretch>
        </p:blipFill>
        <p:spPr bwMode="auto">
          <a:xfrm>
            <a:off x="3810000" y="1371600"/>
            <a:ext cx="3286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blinds(horizontal)">
                                      <p:cBhvr>
                                        <p:cTn id="7" dur="500"/>
                                        <p:tgtEl>
                                          <p:spTgt spid="235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blinds(horizontal)">
                                      <p:cBhvr>
                                        <p:cTn id="10" dur="500"/>
                                        <p:tgtEl>
                                          <p:spTgt spid="23558"/>
                                        </p:tgtEl>
                                      </p:cBhvr>
                                    </p:animEffect>
                                  </p:childTnLst>
                                </p:cTn>
                              </p:par>
                              <p:par>
                                <p:cTn id="11" presetID="3" presetClass="entr" presetSubtype="10" fill="hold" nodeType="withEffect">
                                  <p:stCondLst>
                                    <p:cond delay="0"/>
                                  </p:stCondLst>
                                  <p:childTnLst>
                                    <p:set>
                                      <p:cBhvr>
                                        <p:cTn id="12" dur="1" fill="hold">
                                          <p:stCondLst>
                                            <p:cond delay="0"/>
                                          </p:stCondLst>
                                        </p:cTn>
                                        <p:tgtEl>
                                          <p:spTgt spid="23568"/>
                                        </p:tgtEl>
                                        <p:attrNameLst>
                                          <p:attrName>style.visibility</p:attrName>
                                        </p:attrNameLst>
                                      </p:cBhvr>
                                      <p:to>
                                        <p:strVal val="visible"/>
                                      </p:to>
                                    </p:set>
                                    <p:animEffect transition="in" filter="blinds(horizontal)">
                                      <p:cBhvr>
                                        <p:cTn id="13" dur="500"/>
                                        <p:tgtEl>
                                          <p:spTgt spid="2356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564">
                                            <p:txEl>
                                              <p:pRg st="0" end="0"/>
                                            </p:txEl>
                                          </p:spTgt>
                                        </p:tgtEl>
                                        <p:attrNameLst>
                                          <p:attrName>style.visibility</p:attrName>
                                        </p:attrNameLst>
                                      </p:cBhvr>
                                      <p:to>
                                        <p:strVal val="visible"/>
                                      </p:to>
                                    </p:set>
                                    <p:animEffect transition="in" filter="blinds(horizontal)">
                                      <p:cBhvr>
                                        <p:cTn id="16" dur="500"/>
                                        <p:tgtEl>
                                          <p:spTgt spid="2356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3564">
                                            <p:txEl>
                                              <p:pRg st="2" end="2"/>
                                            </p:txEl>
                                          </p:spTgt>
                                        </p:tgtEl>
                                        <p:attrNameLst>
                                          <p:attrName>style.visibility</p:attrName>
                                        </p:attrNameLst>
                                      </p:cBhvr>
                                      <p:to>
                                        <p:strVal val="visible"/>
                                      </p:to>
                                    </p:set>
                                    <p:animEffect transition="in" filter="blinds(horizontal)">
                                      <p:cBhvr>
                                        <p:cTn id="21" dur="500"/>
                                        <p:tgtEl>
                                          <p:spTgt spid="2356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7721600"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 in case of NaCl?</a:t>
            </a:r>
            <a:endParaRPr lang="en-US" sz="3600" dirty="0">
              <a:solidFill>
                <a:srgbClr val="FF0000"/>
              </a:solidFill>
            </a:endParaRPr>
          </a:p>
        </p:txBody>
      </p:sp>
      <p:pic>
        <p:nvPicPr>
          <p:cNvPr id="17436" name="Picture 28" descr="https://encrypted-tbn3.google.com/images?q=tbn:ANd9GcTbfLYvaw2dRXbctdcotgRva9V_SN_qd9RjWF34f1nWDQe8k_y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406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1128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36" name="Picture 28" descr="https://encrypted-tbn3.google.com/images?q=tbn:ANd9GcTbfLYvaw2dRXbctdcotgRva9V_SN_qd9RjWF34f1nWDQe8k_y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6" imgW="7416800" imgH="342900" progId="Equation.3">
                  <p:embed/>
                </p:oleObj>
              </mc:Choice>
              <mc:Fallback>
                <p:oleObj name="Equation" r:id="rId6" imgW="7416800" imgH="342900" progId="Equation.3">
                  <p:embed/>
                  <p:pic>
                    <p:nvPicPr>
                      <p:cNvPr id="1127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4564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1128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29"/>
          <p:cNvGrpSpPr>
            <a:grpSpLocks/>
          </p:cNvGrpSpPr>
          <p:nvPr/>
        </p:nvGrpSpPr>
        <p:grpSpPr bwMode="auto">
          <a:xfrm>
            <a:off x="4714875" y="2033588"/>
            <a:ext cx="2644775" cy="784225"/>
            <a:chOff x="3696" y="1488"/>
            <a:chExt cx="1666" cy="494"/>
          </a:xfrm>
        </p:grpSpPr>
        <p:grpSp>
          <p:nvGrpSpPr>
            <p:cNvPr id="34829" name="Group 19"/>
            <p:cNvGrpSpPr>
              <a:grpSpLocks/>
            </p:cNvGrpSpPr>
            <p:nvPr/>
          </p:nvGrpSpPr>
          <p:grpSpPr bwMode="auto">
            <a:xfrm>
              <a:off x="3696" y="1584"/>
              <a:ext cx="394" cy="384"/>
              <a:chOff x="3696" y="1584"/>
              <a:chExt cx="394" cy="384"/>
            </a:xfrm>
          </p:grpSpPr>
          <p:sp>
            <p:nvSpPr>
              <p:cNvPr id="34835" name="Oval 6"/>
              <p:cNvSpPr>
                <a:spLocks noChangeArrowheads="1"/>
              </p:cNvSpPr>
              <p:nvPr/>
            </p:nvSpPr>
            <p:spPr bwMode="auto">
              <a:xfrm>
                <a:off x="3696" y="1584"/>
                <a:ext cx="192" cy="192"/>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6" name="Text Box 18"/>
              <p:cNvSpPr txBox="1">
                <a:spLocks noChangeArrowheads="1"/>
              </p:cNvSpPr>
              <p:nvPr/>
            </p:nvSpPr>
            <p:spPr bwMode="auto">
              <a:xfrm>
                <a:off x="3734" y="173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Na</a:t>
                </a:r>
                <a:r>
                  <a:rPr lang="en-US" sz="1800" baseline="30000"/>
                  <a:t>+</a:t>
                </a:r>
                <a:endParaRPr lang="en-US" sz="1800"/>
              </a:p>
            </p:txBody>
          </p:sp>
        </p:grpSp>
        <p:grpSp>
          <p:nvGrpSpPr>
            <p:cNvPr id="34830" name="Group 21"/>
            <p:cNvGrpSpPr>
              <a:grpSpLocks/>
            </p:cNvGrpSpPr>
            <p:nvPr/>
          </p:nvGrpSpPr>
          <p:grpSpPr bwMode="auto">
            <a:xfrm>
              <a:off x="4896" y="1536"/>
              <a:ext cx="466" cy="446"/>
              <a:chOff x="4896" y="1536"/>
              <a:chExt cx="466" cy="446"/>
            </a:xfrm>
          </p:grpSpPr>
          <p:sp>
            <p:nvSpPr>
              <p:cNvPr id="34833" name="Oval 5"/>
              <p:cNvSpPr>
                <a:spLocks noChangeArrowheads="1"/>
              </p:cNvSpPr>
              <p:nvPr/>
            </p:nvSpPr>
            <p:spPr bwMode="auto">
              <a:xfrm>
                <a:off x="4896" y="1536"/>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4" name="Text Box 20"/>
              <p:cNvSpPr txBox="1">
                <a:spLocks noChangeArrowheads="1"/>
              </p:cNvSpPr>
              <p:nvPr/>
            </p:nvSpPr>
            <p:spPr bwMode="auto">
              <a:xfrm>
                <a:off x="5078" y="175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Cl</a:t>
                </a:r>
                <a:r>
                  <a:rPr lang="en-US" sz="1800" baseline="30000"/>
                  <a:t>-</a:t>
                </a:r>
                <a:endParaRPr lang="en-US" sz="1800"/>
              </a:p>
            </p:txBody>
          </p:sp>
        </p:grpSp>
        <p:sp>
          <p:nvSpPr>
            <p:cNvPr id="34831" name="Line 27"/>
            <p:cNvSpPr>
              <a:spLocks noChangeShapeType="1"/>
            </p:cNvSpPr>
            <p:nvPr/>
          </p:nvSpPr>
          <p:spPr bwMode="auto">
            <a:xfrm>
              <a:off x="3792" y="1488"/>
              <a:ext cx="124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28"/>
            <p:cNvSpPr txBox="1">
              <a:spLocks noChangeArrowheads="1"/>
            </p:cNvSpPr>
            <p:nvPr/>
          </p:nvSpPr>
          <p:spPr bwMode="auto">
            <a:xfrm>
              <a:off x="4262" y="15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i="1">
                  <a:latin typeface="Times New Roman" panose="02020603050405020304" pitchFamily="18" charset="0"/>
                </a:rPr>
                <a:t>R</a:t>
              </a:r>
            </a:p>
          </p:txBody>
        </p:sp>
      </p:grpSp>
      <p:pic>
        <p:nvPicPr>
          <p:cNvPr id="17436" name="Picture 28" descr="https://encrypted-tbn3.google.com/images?q=tbn:ANd9GcTbfLYvaw2dRXbctdcotgRva9V_SN_qd9RjWF34f1nWDQe8k_y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6" imgW="7416800" imgH="342900" progId="Equation.3">
                  <p:embed/>
                </p:oleObj>
              </mc:Choice>
              <mc:Fallback>
                <p:oleObj name="Equation" r:id="rId6" imgW="7416800" imgH="342900" progId="Equation.3">
                  <p:embed/>
                  <p:pic>
                    <p:nvPicPr>
                      <p:cNvPr id="1127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2"/>
          <p:cNvSpPr txBox="1">
            <a:spLocks noChangeArrowheads="1"/>
          </p:cNvSpPr>
          <p:nvPr/>
        </p:nvSpPr>
        <p:spPr bwMode="auto">
          <a:xfrm>
            <a:off x="3240088" y="2881313"/>
            <a:ext cx="5791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1800" dirty="0"/>
              <a:t>Since </a:t>
            </a:r>
            <a:r>
              <a:rPr lang="en-US" sz="1800" i="1" dirty="0">
                <a:latin typeface="Symbol" panose="05050102010706020507" pitchFamily="18" charset="2"/>
              </a:rPr>
              <a:t>D</a:t>
            </a:r>
            <a:r>
              <a:rPr lang="en-US" sz="1800" i="1" dirty="0">
                <a:latin typeface="Times New Roman" panose="02020603050405020304" pitchFamily="18" charset="0"/>
              </a:rPr>
              <a:t>E</a:t>
            </a:r>
            <a:r>
              <a:rPr lang="en-US" sz="1800" dirty="0"/>
              <a:t> &gt;0, this will not happen if the atoms are far away</a:t>
            </a:r>
          </a:p>
        </p:txBody>
      </p:sp>
    </p:spTree>
    <p:extLst>
      <p:ext uri="{BB962C8B-B14F-4D97-AF65-F5344CB8AC3E}">
        <p14:creationId xmlns:p14="http://schemas.microsoft.com/office/powerpoint/2010/main" val="193750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15" dur="500"/>
                                        <p:tgtEl>
                                          <p:spTgt spid="1128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1128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29"/>
          <p:cNvGrpSpPr>
            <a:grpSpLocks/>
          </p:cNvGrpSpPr>
          <p:nvPr/>
        </p:nvGrpSpPr>
        <p:grpSpPr bwMode="auto">
          <a:xfrm>
            <a:off x="4714875" y="2033588"/>
            <a:ext cx="2644775" cy="784225"/>
            <a:chOff x="3696" y="1488"/>
            <a:chExt cx="1666" cy="494"/>
          </a:xfrm>
        </p:grpSpPr>
        <p:grpSp>
          <p:nvGrpSpPr>
            <p:cNvPr id="34829" name="Group 19"/>
            <p:cNvGrpSpPr>
              <a:grpSpLocks/>
            </p:cNvGrpSpPr>
            <p:nvPr/>
          </p:nvGrpSpPr>
          <p:grpSpPr bwMode="auto">
            <a:xfrm>
              <a:off x="3696" y="1584"/>
              <a:ext cx="394" cy="384"/>
              <a:chOff x="3696" y="1584"/>
              <a:chExt cx="394" cy="384"/>
            </a:xfrm>
          </p:grpSpPr>
          <p:sp>
            <p:nvSpPr>
              <p:cNvPr id="34835" name="Oval 6"/>
              <p:cNvSpPr>
                <a:spLocks noChangeArrowheads="1"/>
              </p:cNvSpPr>
              <p:nvPr/>
            </p:nvSpPr>
            <p:spPr bwMode="auto">
              <a:xfrm>
                <a:off x="3696" y="1584"/>
                <a:ext cx="192" cy="192"/>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6" name="Text Box 18"/>
              <p:cNvSpPr txBox="1">
                <a:spLocks noChangeArrowheads="1"/>
              </p:cNvSpPr>
              <p:nvPr/>
            </p:nvSpPr>
            <p:spPr bwMode="auto">
              <a:xfrm>
                <a:off x="3734" y="173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Na</a:t>
                </a:r>
                <a:r>
                  <a:rPr lang="en-US" sz="1800" baseline="30000"/>
                  <a:t>+</a:t>
                </a:r>
                <a:endParaRPr lang="en-US" sz="1800"/>
              </a:p>
            </p:txBody>
          </p:sp>
        </p:grpSp>
        <p:grpSp>
          <p:nvGrpSpPr>
            <p:cNvPr id="34830" name="Group 21"/>
            <p:cNvGrpSpPr>
              <a:grpSpLocks/>
            </p:cNvGrpSpPr>
            <p:nvPr/>
          </p:nvGrpSpPr>
          <p:grpSpPr bwMode="auto">
            <a:xfrm>
              <a:off x="4896" y="1536"/>
              <a:ext cx="466" cy="446"/>
              <a:chOff x="4896" y="1536"/>
              <a:chExt cx="466" cy="446"/>
            </a:xfrm>
          </p:grpSpPr>
          <p:sp>
            <p:nvSpPr>
              <p:cNvPr id="34833" name="Oval 5"/>
              <p:cNvSpPr>
                <a:spLocks noChangeArrowheads="1"/>
              </p:cNvSpPr>
              <p:nvPr/>
            </p:nvSpPr>
            <p:spPr bwMode="auto">
              <a:xfrm>
                <a:off x="4896" y="1536"/>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4" name="Text Box 20"/>
              <p:cNvSpPr txBox="1">
                <a:spLocks noChangeArrowheads="1"/>
              </p:cNvSpPr>
              <p:nvPr/>
            </p:nvSpPr>
            <p:spPr bwMode="auto">
              <a:xfrm>
                <a:off x="5078" y="175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Cl</a:t>
                </a:r>
                <a:r>
                  <a:rPr lang="en-US" sz="1800" baseline="30000"/>
                  <a:t>-</a:t>
                </a:r>
                <a:endParaRPr lang="en-US" sz="1800"/>
              </a:p>
            </p:txBody>
          </p:sp>
        </p:grpSp>
        <p:sp>
          <p:nvSpPr>
            <p:cNvPr id="34831" name="Line 27"/>
            <p:cNvSpPr>
              <a:spLocks noChangeShapeType="1"/>
            </p:cNvSpPr>
            <p:nvPr/>
          </p:nvSpPr>
          <p:spPr bwMode="auto">
            <a:xfrm>
              <a:off x="3792" y="1488"/>
              <a:ext cx="124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28"/>
            <p:cNvSpPr txBox="1">
              <a:spLocks noChangeArrowheads="1"/>
            </p:cNvSpPr>
            <p:nvPr/>
          </p:nvSpPr>
          <p:spPr bwMode="auto">
            <a:xfrm>
              <a:off x="4262" y="15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i="1">
                  <a:latin typeface="Times New Roman" panose="02020603050405020304" pitchFamily="18" charset="0"/>
                </a:rPr>
                <a:t>R</a:t>
              </a:r>
            </a:p>
          </p:txBody>
        </p:sp>
      </p:grpSp>
      <p:pic>
        <p:nvPicPr>
          <p:cNvPr id="17436" name="Picture 28" descr="https://encrypted-tbn3.google.com/images?q=tbn:ANd9GcTbfLYvaw2dRXbctdcotgRva9V_SN_qd9RjWF34f1nWDQe8k_y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6" imgW="7416800" imgH="342900" progId="Equation.3">
                  <p:embed/>
                </p:oleObj>
              </mc:Choice>
              <mc:Fallback>
                <p:oleObj name="Equation" r:id="rId6" imgW="7416800" imgH="342900" progId="Equation.3">
                  <p:embed/>
                  <p:pic>
                    <p:nvPicPr>
                      <p:cNvPr id="11279"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2"/>
          <p:cNvSpPr txBox="1">
            <a:spLocks noChangeArrowheads="1"/>
          </p:cNvSpPr>
          <p:nvPr/>
        </p:nvSpPr>
        <p:spPr bwMode="auto">
          <a:xfrm>
            <a:off x="3240088" y="2881313"/>
            <a:ext cx="57912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1800" dirty="0"/>
              <a:t>Since </a:t>
            </a:r>
            <a:r>
              <a:rPr lang="en-US" sz="1800" i="1" dirty="0">
                <a:latin typeface="Symbol" panose="05050102010706020507" pitchFamily="18" charset="2"/>
              </a:rPr>
              <a:t>D</a:t>
            </a:r>
            <a:r>
              <a:rPr lang="en-US" sz="1800" i="1" dirty="0">
                <a:latin typeface="Times New Roman" panose="02020603050405020304" pitchFamily="18" charset="0"/>
              </a:rPr>
              <a:t>E</a:t>
            </a:r>
            <a:r>
              <a:rPr lang="en-US" sz="1800" dirty="0"/>
              <a:t> &gt;0, this will not happen if the atoms are far away</a:t>
            </a:r>
          </a:p>
          <a:p>
            <a:pPr>
              <a:spcBef>
                <a:spcPct val="0"/>
              </a:spcBef>
              <a:buClrTx/>
              <a:buSzTx/>
              <a:buFontTx/>
              <a:buChar char="•"/>
            </a:pPr>
            <a:r>
              <a:rPr lang="en-US" sz="1800" dirty="0"/>
              <a:t>As the atoms move closer, forming an ionic bond becomes energetically favorable due to coulomb potential energy</a:t>
            </a:r>
          </a:p>
        </p:txBody>
      </p:sp>
    </p:spTree>
    <p:extLst>
      <p:ext uri="{BB962C8B-B14F-4D97-AF65-F5344CB8AC3E}">
        <p14:creationId xmlns:p14="http://schemas.microsoft.com/office/powerpoint/2010/main" val="250978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15" dur="500"/>
                                        <p:tgtEl>
                                          <p:spTgt spid="1128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286">
                                            <p:txEl>
                                              <p:pRg st="1" end="1"/>
                                            </p:txEl>
                                          </p:spTgt>
                                        </p:tgtEl>
                                        <p:attrNameLst>
                                          <p:attrName>style.visibility</p:attrName>
                                        </p:attrNameLst>
                                      </p:cBhvr>
                                      <p:to>
                                        <p:strVal val="visible"/>
                                      </p:to>
                                    </p:set>
                                    <p:animEffect transition="in" filter="blinds(horizontal)">
                                      <p:cBhvr>
                                        <p:cTn id="21" dur="500"/>
                                        <p:tgtEl>
                                          <p:spTgt spid="11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1128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7" name="Object 23"/>
          <p:cNvGraphicFramePr>
            <a:graphicFrameLocks noChangeAspect="1"/>
          </p:cNvGraphicFramePr>
          <p:nvPr/>
        </p:nvGraphicFramePr>
        <p:xfrm>
          <a:off x="5092700" y="4521200"/>
          <a:ext cx="1503363" cy="557213"/>
        </p:xfrm>
        <a:graphic>
          <a:graphicData uri="http://schemas.openxmlformats.org/presentationml/2006/ole">
            <mc:AlternateContent xmlns:mc="http://schemas.openxmlformats.org/markup-compatibility/2006">
              <mc:Choice xmlns:v="urn:schemas-microsoft-com:vml" Requires="v">
                <p:oleObj name="Equation" r:id="rId5" imgW="2070100" imgH="762000" progId="Equation.3">
                  <p:embed/>
                </p:oleObj>
              </mc:Choice>
              <mc:Fallback>
                <p:oleObj name="Equation" r:id="rId5" imgW="2070100" imgH="762000" progId="Equation.3">
                  <p:embed/>
                  <p:pic>
                    <p:nvPicPr>
                      <p:cNvPr id="11287"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4521200"/>
                        <a:ext cx="1503363"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8" name="Text Box 24"/>
          <p:cNvSpPr txBox="1">
            <a:spLocks noChangeArrowheads="1"/>
          </p:cNvSpPr>
          <p:nvPr/>
        </p:nvSpPr>
        <p:spPr bwMode="auto">
          <a:xfrm>
            <a:off x="3525838" y="5072063"/>
            <a:ext cx="5618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dirty="0"/>
              <a:t>The ionic bond will form when </a:t>
            </a:r>
            <a:r>
              <a:rPr lang="en-US" sz="1800" i="1" dirty="0">
                <a:latin typeface="Times New Roman" panose="02020603050405020304" pitchFamily="18" charset="0"/>
              </a:rPr>
              <a:t>E</a:t>
            </a:r>
            <a:r>
              <a:rPr lang="en-US" sz="1800" dirty="0">
                <a:latin typeface="Times New Roman" panose="02020603050405020304" pitchFamily="18" charset="0"/>
              </a:rPr>
              <a:t>(</a:t>
            </a:r>
            <a:r>
              <a:rPr lang="en-US" sz="1800" i="1" dirty="0">
                <a:latin typeface="Times New Roman" panose="02020603050405020304" pitchFamily="18" charset="0"/>
              </a:rPr>
              <a:t>R</a:t>
            </a:r>
            <a:r>
              <a:rPr lang="en-US" sz="1800" dirty="0">
                <a:latin typeface="Times New Roman" panose="02020603050405020304" pitchFamily="18" charset="0"/>
              </a:rPr>
              <a:t>)</a:t>
            </a:r>
            <a:r>
              <a:rPr lang="en-US" sz="1800" dirty="0"/>
              <a:t> becomes negative. </a:t>
            </a:r>
          </a:p>
        </p:txBody>
      </p:sp>
      <p:grpSp>
        <p:nvGrpSpPr>
          <p:cNvPr id="2" name="Group 29"/>
          <p:cNvGrpSpPr>
            <a:grpSpLocks/>
          </p:cNvGrpSpPr>
          <p:nvPr/>
        </p:nvGrpSpPr>
        <p:grpSpPr bwMode="auto">
          <a:xfrm>
            <a:off x="4714875" y="2033588"/>
            <a:ext cx="2644775" cy="784225"/>
            <a:chOff x="3696" y="1488"/>
            <a:chExt cx="1666" cy="494"/>
          </a:xfrm>
        </p:grpSpPr>
        <p:grpSp>
          <p:nvGrpSpPr>
            <p:cNvPr id="34829" name="Group 19"/>
            <p:cNvGrpSpPr>
              <a:grpSpLocks/>
            </p:cNvGrpSpPr>
            <p:nvPr/>
          </p:nvGrpSpPr>
          <p:grpSpPr bwMode="auto">
            <a:xfrm>
              <a:off x="3696" y="1584"/>
              <a:ext cx="394" cy="384"/>
              <a:chOff x="3696" y="1584"/>
              <a:chExt cx="394" cy="384"/>
            </a:xfrm>
          </p:grpSpPr>
          <p:sp>
            <p:nvSpPr>
              <p:cNvPr id="34835" name="Oval 6"/>
              <p:cNvSpPr>
                <a:spLocks noChangeArrowheads="1"/>
              </p:cNvSpPr>
              <p:nvPr/>
            </p:nvSpPr>
            <p:spPr bwMode="auto">
              <a:xfrm>
                <a:off x="3696" y="1584"/>
                <a:ext cx="192" cy="192"/>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6" name="Text Box 18"/>
              <p:cNvSpPr txBox="1">
                <a:spLocks noChangeArrowheads="1"/>
              </p:cNvSpPr>
              <p:nvPr/>
            </p:nvSpPr>
            <p:spPr bwMode="auto">
              <a:xfrm>
                <a:off x="3734" y="173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Na</a:t>
                </a:r>
                <a:r>
                  <a:rPr lang="en-US" sz="1800" baseline="30000"/>
                  <a:t>+</a:t>
                </a:r>
                <a:endParaRPr lang="en-US" sz="1800"/>
              </a:p>
            </p:txBody>
          </p:sp>
        </p:grpSp>
        <p:grpSp>
          <p:nvGrpSpPr>
            <p:cNvPr id="34830" name="Group 21"/>
            <p:cNvGrpSpPr>
              <a:grpSpLocks/>
            </p:cNvGrpSpPr>
            <p:nvPr/>
          </p:nvGrpSpPr>
          <p:grpSpPr bwMode="auto">
            <a:xfrm>
              <a:off x="4896" y="1536"/>
              <a:ext cx="466" cy="446"/>
              <a:chOff x="4896" y="1536"/>
              <a:chExt cx="466" cy="446"/>
            </a:xfrm>
          </p:grpSpPr>
          <p:sp>
            <p:nvSpPr>
              <p:cNvPr id="34833" name="Oval 5"/>
              <p:cNvSpPr>
                <a:spLocks noChangeArrowheads="1"/>
              </p:cNvSpPr>
              <p:nvPr/>
            </p:nvSpPr>
            <p:spPr bwMode="auto">
              <a:xfrm>
                <a:off x="4896" y="1536"/>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4" name="Text Box 20"/>
              <p:cNvSpPr txBox="1">
                <a:spLocks noChangeArrowheads="1"/>
              </p:cNvSpPr>
              <p:nvPr/>
            </p:nvSpPr>
            <p:spPr bwMode="auto">
              <a:xfrm>
                <a:off x="5078" y="175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Cl</a:t>
                </a:r>
                <a:r>
                  <a:rPr lang="en-US" sz="1800" baseline="30000"/>
                  <a:t>-</a:t>
                </a:r>
                <a:endParaRPr lang="en-US" sz="1800"/>
              </a:p>
            </p:txBody>
          </p:sp>
        </p:grpSp>
        <p:sp>
          <p:nvSpPr>
            <p:cNvPr id="34831" name="Line 27"/>
            <p:cNvSpPr>
              <a:spLocks noChangeShapeType="1"/>
            </p:cNvSpPr>
            <p:nvPr/>
          </p:nvSpPr>
          <p:spPr bwMode="auto">
            <a:xfrm>
              <a:off x="3792" y="1488"/>
              <a:ext cx="124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28"/>
            <p:cNvSpPr txBox="1">
              <a:spLocks noChangeArrowheads="1"/>
            </p:cNvSpPr>
            <p:nvPr/>
          </p:nvSpPr>
          <p:spPr bwMode="auto">
            <a:xfrm>
              <a:off x="4262" y="15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i="1">
                  <a:latin typeface="Times New Roman" panose="02020603050405020304" pitchFamily="18" charset="0"/>
                </a:rPr>
                <a:t>R</a:t>
              </a:r>
            </a:p>
          </p:txBody>
        </p:sp>
      </p:grpSp>
      <p:pic>
        <p:nvPicPr>
          <p:cNvPr id="17436" name="Picture 28" descr="https://encrypted-tbn3.google.com/images?q=tbn:ANd9GcTbfLYvaw2dRXbctdcotgRva9V_SN_qd9RjWF34f1nWDQe8k_y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8" imgW="7416800" imgH="342900" progId="Equation.3">
                  <p:embed/>
                </p:oleObj>
              </mc:Choice>
              <mc:Fallback>
                <p:oleObj name="Equation" r:id="rId8" imgW="7416800" imgH="342900" progId="Equation.3">
                  <p:embed/>
                  <p:pic>
                    <p:nvPicPr>
                      <p:cNvPr id="11279"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2"/>
          <p:cNvSpPr txBox="1">
            <a:spLocks noChangeArrowheads="1"/>
          </p:cNvSpPr>
          <p:nvPr/>
        </p:nvSpPr>
        <p:spPr bwMode="auto">
          <a:xfrm>
            <a:off x="3240088" y="2881313"/>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1800"/>
              <a:t>Since </a:t>
            </a:r>
            <a:r>
              <a:rPr lang="en-US" sz="1800" i="1">
                <a:latin typeface="Symbol" panose="05050102010706020507" pitchFamily="18" charset="2"/>
              </a:rPr>
              <a:t>D</a:t>
            </a:r>
            <a:r>
              <a:rPr lang="en-US" sz="1800" i="1">
                <a:latin typeface="Times New Roman" panose="02020603050405020304" pitchFamily="18" charset="0"/>
              </a:rPr>
              <a:t>E</a:t>
            </a:r>
            <a:r>
              <a:rPr lang="en-US" sz="1800"/>
              <a:t> &gt;0, this will not happen if the atoms are far away</a:t>
            </a:r>
          </a:p>
          <a:p>
            <a:pPr>
              <a:spcBef>
                <a:spcPct val="0"/>
              </a:spcBef>
              <a:buClrTx/>
              <a:buSzTx/>
              <a:buFontTx/>
              <a:buChar char="•"/>
            </a:pPr>
            <a:r>
              <a:rPr lang="en-US" sz="1800"/>
              <a:t>As the atoms move closer, forming an ionic bond becomes energetically favorable due to coulomb potential energy</a:t>
            </a:r>
          </a:p>
          <a:p>
            <a:pPr>
              <a:spcBef>
                <a:spcPct val="0"/>
              </a:spcBef>
              <a:buClrTx/>
              <a:buSzTx/>
              <a:buFontTx/>
              <a:buChar char="•"/>
            </a:pPr>
            <a:r>
              <a:rPr lang="en-US" sz="1800"/>
              <a:t>Total energy of ion as a function of separation </a:t>
            </a:r>
            <a:r>
              <a:rPr lang="en-US" sz="1800" i="1"/>
              <a:t>R</a:t>
            </a:r>
            <a:r>
              <a:rPr lang="en-US" sz="1800"/>
              <a:t> is</a:t>
            </a:r>
          </a:p>
        </p:txBody>
      </p:sp>
      <p:sp>
        <p:nvSpPr>
          <p:cNvPr id="21" name="Rectangle 20"/>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spTree>
    <p:extLst>
      <p:ext uri="{BB962C8B-B14F-4D97-AF65-F5344CB8AC3E}">
        <p14:creationId xmlns:p14="http://schemas.microsoft.com/office/powerpoint/2010/main" val="2102195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15" dur="500"/>
                                        <p:tgtEl>
                                          <p:spTgt spid="1128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286">
                                            <p:txEl>
                                              <p:pRg st="1" end="1"/>
                                            </p:txEl>
                                          </p:spTgt>
                                        </p:tgtEl>
                                        <p:attrNameLst>
                                          <p:attrName>style.visibility</p:attrName>
                                        </p:attrNameLst>
                                      </p:cBhvr>
                                      <p:to>
                                        <p:strVal val="visible"/>
                                      </p:to>
                                    </p:set>
                                    <p:animEffect transition="in" filter="blinds(horizontal)">
                                      <p:cBhvr>
                                        <p:cTn id="21" dur="500"/>
                                        <p:tgtEl>
                                          <p:spTgt spid="11286">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86">
                                            <p:txEl>
                                              <p:pRg st="2" end="2"/>
                                            </p:txEl>
                                          </p:spTgt>
                                        </p:tgtEl>
                                        <p:attrNameLst>
                                          <p:attrName>style.visibility</p:attrName>
                                        </p:attrNameLst>
                                      </p:cBhvr>
                                      <p:to>
                                        <p:strVal val="visible"/>
                                      </p:to>
                                    </p:set>
                                    <p:animEffect transition="in" filter="blinds(horizontal)">
                                      <p:cBhvr>
                                        <p:cTn id="24" dur="500"/>
                                        <p:tgtEl>
                                          <p:spTgt spid="11286">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blinds(horizontal)">
                                      <p:cBhvr>
                                        <p:cTn id="27" dur="500"/>
                                        <p:tgtEl>
                                          <p:spTgt spid="1128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32" dur="500"/>
                                        <p:tgtEl>
                                          <p:spTgt spid="112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uiExpand="1" build="p"/>
      <p:bldP spid="11286" grpId="0" uiExpand="1" build="p"/>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11281"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7" name="Object 23"/>
          <p:cNvGraphicFramePr>
            <a:graphicFrameLocks noChangeAspect="1"/>
          </p:cNvGraphicFramePr>
          <p:nvPr/>
        </p:nvGraphicFramePr>
        <p:xfrm>
          <a:off x="5092700" y="4521200"/>
          <a:ext cx="1503363" cy="557213"/>
        </p:xfrm>
        <a:graphic>
          <a:graphicData uri="http://schemas.openxmlformats.org/presentationml/2006/ole">
            <mc:AlternateContent xmlns:mc="http://schemas.openxmlformats.org/markup-compatibility/2006">
              <mc:Choice xmlns:v="urn:schemas-microsoft-com:vml" Requires="v">
                <p:oleObj name="Equation" r:id="rId5" imgW="2070100" imgH="762000" progId="Equation.3">
                  <p:embed/>
                </p:oleObj>
              </mc:Choice>
              <mc:Fallback>
                <p:oleObj name="Equation" r:id="rId5" imgW="2070100" imgH="762000" progId="Equation.3">
                  <p:embed/>
                  <p:pic>
                    <p:nvPicPr>
                      <p:cNvPr id="11287"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4521200"/>
                        <a:ext cx="1503363"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8" name="Text Box 24"/>
          <p:cNvSpPr txBox="1">
            <a:spLocks noChangeArrowheads="1"/>
          </p:cNvSpPr>
          <p:nvPr/>
        </p:nvSpPr>
        <p:spPr bwMode="auto">
          <a:xfrm>
            <a:off x="3525838" y="5072063"/>
            <a:ext cx="56181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dirty="0"/>
              <a:t>The ionic bond will form when </a:t>
            </a:r>
            <a:r>
              <a:rPr lang="en-US" sz="1800" i="1" dirty="0">
                <a:latin typeface="Times New Roman" panose="02020603050405020304" pitchFamily="18" charset="0"/>
              </a:rPr>
              <a:t>E</a:t>
            </a:r>
            <a:r>
              <a:rPr lang="en-US" sz="1800" dirty="0">
                <a:latin typeface="Times New Roman" panose="02020603050405020304" pitchFamily="18" charset="0"/>
              </a:rPr>
              <a:t>(</a:t>
            </a:r>
            <a:r>
              <a:rPr lang="en-US" sz="1800" i="1" dirty="0">
                <a:latin typeface="Times New Roman" panose="02020603050405020304" pitchFamily="18" charset="0"/>
              </a:rPr>
              <a:t>R</a:t>
            </a:r>
            <a:r>
              <a:rPr lang="en-US" sz="1800" dirty="0">
                <a:latin typeface="Times New Roman" panose="02020603050405020304" pitchFamily="18" charset="0"/>
              </a:rPr>
              <a:t>)</a:t>
            </a:r>
            <a:r>
              <a:rPr lang="en-US" sz="1800" dirty="0"/>
              <a:t> becomes negative. </a:t>
            </a:r>
          </a:p>
          <a:p>
            <a:pPr algn="ctr">
              <a:spcBef>
                <a:spcPct val="0"/>
              </a:spcBef>
              <a:buClrTx/>
              <a:buSzTx/>
              <a:buFontTx/>
              <a:buNone/>
            </a:pPr>
            <a:r>
              <a:rPr lang="en-US" sz="2000" b="1" dirty="0"/>
              <a:t>Find </a:t>
            </a:r>
            <a:r>
              <a:rPr lang="en-US" sz="2000" b="1" dirty="0" err="1"/>
              <a:t>R</a:t>
            </a:r>
            <a:r>
              <a:rPr lang="en-US" sz="2000" b="1" baseline="-25000" dirty="0" err="1"/>
              <a:t>c</a:t>
            </a:r>
            <a:r>
              <a:rPr lang="en-US" sz="2000" b="1" dirty="0"/>
              <a:t> in nm for NaCl.</a:t>
            </a:r>
          </a:p>
        </p:txBody>
      </p:sp>
      <p:grpSp>
        <p:nvGrpSpPr>
          <p:cNvPr id="2" name="Group 29"/>
          <p:cNvGrpSpPr>
            <a:grpSpLocks/>
          </p:cNvGrpSpPr>
          <p:nvPr/>
        </p:nvGrpSpPr>
        <p:grpSpPr bwMode="auto">
          <a:xfrm>
            <a:off x="4714875" y="2033588"/>
            <a:ext cx="2644775" cy="784225"/>
            <a:chOff x="3696" y="1488"/>
            <a:chExt cx="1666" cy="494"/>
          </a:xfrm>
        </p:grpSpPr>
        <p:grpSp>
          <p:nvGrpSpPr>
            <p:cNvPr id="34829" name="Group 19"/>
            <p:cNvGrpSpPr>
              <a:grpSpLocks/>
            </p:cNvGrpSpPr>
            <p:nvPr/>
          </p:nvGrpSpPr>
          <p:grpSpPr bwMode="auto">
            <a:xfrm>
              <a:off x="3696" y="1584"/>
              <a:ext cx="394" cy="384"/>
              <a:chOff x="3696" y="1584"/>
              <a:chExt cx="394" cy="384"/>
            </a:xfrm>
          </p:grpSpPr>
          <p:sp>
            <p:nvSpPr>
              <p:cNvPr id="34835" name="Oval 6"/>
              <p:cNvSpPr>
                <a:spLocks noChangeArrowheads="1"/>
              </p:cNvSpPr>
              <p:nvPr/>
            </p:nvSpPr>
            <p:spPr bwMode="auto">
              <a:xfrm>
                <a:off x="3696" y="1584"/>
                <a:ext cx="192" cy="192"/>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6" name="Text Box 18"/>
              <p:cNvSpPr txBox="1">
                <a:spLocks noChangeArrowheads="1"/>
              </p:cNvSpPr>
              <p:nvPr/>
            </p:nvSpPr>
            <p:spPr bwMode="auto">
              <a:xfrm>
                <a:off x="3734" y="173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Na</a:t>
                </a:r>
                <a:r>
                  <a:rPr lang="en-US" sz="1800" baseline="30000"/>
                  <a:t>+</a:t>
                </a:r>
                <a:endParaRPr lang="en-US" sz="1800"/>
              </a:p>
            </p:txBody>
          </p:sp>
        </p:grpSp>
        <p:grpSp>
          <p:nvGrpSpPr>
            <p:cNvPr id="34830" name="Group 21"/>
            <p:cNvGrpSpPr>
              <a:grpSpLocks/>
            </p:cNvGrpSpPr>
            <p:nvPr/>
          </p:nvGrpSpPr>
          <p:grpSpPr bwMode="auto">
            <a:xfrm>
              <a:off x="4896" y="1536"/>
              <a:ext cx="466" cy="446"/>
              <a:chOff x="4896" y="1536"/>
              <a:chExt cx="466" cy="446"/>
            </a:xfrm>
          </p:grpSpPr>
          <p:sp>
            <p:nvSpPr>
              <p:cNvPr id="34833" name="Oval 5"/>
              <p:cNvSpPr>
                <a:spLocks noChangeArrowheads="1"/>
              </p:cNvSpPr>
              <p:nvPr/>
            </p:nvSpPr>
            <p:spPr bwMode="auto">
              <a:xfrm>
                <a:off x="4896" y="1536"/>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4" name="Text Box 20"/>
              <p:cNvSpPr txBox="1">
                <a:spLocks noChangeArrowheads="1"/>
              </p:cNvSpPr>
              <p:nvPr/>
            </p:nvSpPr>
            <p:spPr bwMode="auto">
              <a:xfrm>
                <a:off x="5078" y="175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Cl</a:t>
                </a:r>
                <a:r>
                  <a:rPr lang="en-US" sz="1800" baseline="30000"/>
                  <a:t>-</a:t>
                </a:r>
                <a:endParaRPr lang="en-US" sz="1800"/>
              </a:p>
            </p:txBody>
          </p:sp>
        </p:grpSp>
        <p:sp>
          <p:nvSpPr>
            <p:cNvPr id="34831" name="Line 27"/>
            <p:cNvSpPr>
              <a:spLocks noChangeShapeType="1"/>
            </p:cNvSpPr>
            <p:nvPr/>
          </p:nvSpPr>
          <p:spPr bwMode="auto">
            <a:xfrm>
              <a:off x="3792" y="1488"/>
              <a:ext cx="124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28"/>
            <p:cNvSpPr txBox="1">
              <a:spLocks noChangeArrowheads="1"/>
            </p:cNvSpPr>
            <p:nvPr/>
          </p:nvSpPr>
          <p:spPr bwMode="auto">
            <a:xfrm>
              <a:off x="4262" y="15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i="1">
                  <a:latin typeface="Times New Roman" panose="02020603050405020304" pitchFamily="18" charset="0"/>
                </a:rPr>
                <a:t>R</a:t>
              </a:r>
            </a:p>
          </p:txBody>
        </p:sp>
      </p:grpSp>
      <p:pic>
        <p:nvPicPr>
          <p:cNvPr id="17436" name="Picture 28" descr="https://encrypted-tbn3.google.com/images?q=tbn:ANd9GcTbfLYvaw2dRXbctdcotgRva9V_SN_qd9RjWF34f1nWDQe8k_y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8" imgW="7416800" imgH="342900" progId="Equation.3">
                  <p:embed/>
                </p:oleObj>
              </mc:Choice>
              <mc:Fallback>
                <p:oleObj name="Equation" r:id="rId8" imgW="7416800" imgH="342900" progId="Equation.3">
                  <p:embed/>
                  <p:pic>
                    <p:nvPicPr>
                      <p:cNvPr id="11279"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2"/>
          <p:cNvSpPr txBox="1">
            <a:spLocks noChangeArrowheads="1"/>
          </p:cNvSpPr>
          <p:nvPr/>
        </p:nvSpPr>
        <p:spPr bwMode="auto">
          <a:xfrm>
            <a:off x="3240088" y="2881313"/>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1800"/>
              <a:t>Since </a:t>
            </a:r>
            <a:r>
              <a:rPr lang="en-US" sz="1800" i="1">
                <a:latin typeface="Symbol" panose="05050102010706020507" pitchFamily="18" charset="2"/>
              </a:rPr>
              <a:t>D</a:t>
            </a:r>
            <a:r>
              <a:rPr lang="en-US" sz="1800" i="1">
                <a:latin typeface="Times New Roman" panose="02020603050405020304" pitchFamily="18" charset="0"/>
              </a:rPr>
              <a:t>E</a:t>
            </a:r>
            <a:r>
              <a:rPr lang="en-US" sz="1800"/>
              <a:t> &gt;0, this will not happen if the atoms are far away</a:t>
            </a:r>
          </a:p>
          <a:p>
            <a:pPr>
              <a:spcBef>
                <a:spcPct val="0"/>
              </a:spcBef>
              <a:buClrTx/>
              <a:buSzTx/>
              <a:buFontTx/>
              <a:buChar char="•"/>
            </a:pPr>
            <a:r>
              <a:rPr lang="en-US" sz="1800"/>
              <a:t>As the atoms move closer, forming an ionic bond becomes energetically favorable due to coulomb potential energy</a:t>
            </a:r>
          </a:p>
          <a:p>
            <a:pPr>
              <a:spcBef>
                <a:spcPct val="0"/>
              </a:spcBef>
              <a:buClrTx/>
              <a:buSzTx/>
              <a:buFontTx/>
              <a:buChar char="•"/>
            </a:pPr>
            <a:r>
              <a:rPr lang="en-US" sz="1800"/>
              <a:t>Total energy of ion as a function of separation </a:t>
            </a:r>
            <a:r>
              <a:rPr lang="en-US" sz="1800" i="1"/>
              <a:t>R</a:t>
            </a:r>
            <a:r>
              <a:rPr lang="en-US" sz="1800"/>
              <a:t> is</a:t>
            </a:r>
          </a:p>
        </p:txBody>
      </p:sp>
      <p:sp>
        <p:nvSpPr>
          <p:cNvPr id="21" name="Rectangle 20"/>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spTree>
    <p:extLst>
      <p:ext uri="{BB962C8B-B14F-4D97-AF65-F5344CB8AC3E}">
        <p14:creationId xmlns:p14="http://schemas.microsoft.com/office/powerpoint/2010/main" val="2829305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15" dur="500"/>
                                        <p:tgtEl>
                                          <p:spTgt spid="1128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286">
                                            <p:txEl>
                                              <p:pRg st="1" end="1"/>
                                            </p:txEl>
                                          </p:spTgt>
                                        </p:tgtEl>
                                        <p:attrNameLst>
                                          <p:attrName>style.visibility</p:attrName>
                                        </p:attrNameLst>
                                      </p:cBhvr>
                                      <p:to>
                                        <p:strVal val="visible"/>
                                      </p:to>
                                    </p:set>
                                    <p:animEffect transition="in" filter="blinds(horizontal)">
                                      <p:cBhvr>
                                        <p:cTn id="21" dur="500"/>
                                        <p:tgtEl>
                                          <p:spTgt spid="11286">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86">
                                            <p:txEl>
                                              <p:pRg st="2" end="2"/>
                                            </p:txEl>
                                          </p:spTgt>
                                        </p:tgtEl>
                                        <p:attrNameLst>
                                          <p:attrName>style.visibility</p:attrName>
                                        </p:attrNameLst>
                                      </p:cBhvr>
                                      <p:to>
                                        <p:strVal val="visible"/>
                                      </p:to>
                                    </p:set>
                                    <p:animEffect transition="in" filter="blinds(horizontal)">
                                      <p:cBhvr>
                                        <p:cTn id="24" dur="500"/>
                                        <p:tgtEl>
                                          <p:spTgt spid="11286">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blinds(horizontal)">
                                      <p:cBhvr>
                                        <p:cTn id="27" dur="500"/>
                                        <p:tgtEl>
                                          <p:spTgt spid="1128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32" dur="500"/>
                                        <p:tgtEl>
                                          <p:spTgt spid="11288">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88">
                                            <p:txEl>
                                              <p:pRg st="1" end="1"/>
                                            </p:txEl>
                                          </p:spTgt>
                                        </p:tgtEl>
                                        <p:attrNameLst>
                                          <p:attrName>style.visibility</p:attrName>
                                        </p:attrNameLst>
                                      </p:cBhvr>
                                      <p:to>
                                        <p:strVal val="visible"/>
                                      </p:to>
                                    </p:set>
                                    <p:animEffect transition="in" filter="blinds(horizontal)">
                                      <p:cBhvr>
                                        <p:cTn id="35" dur="500"/>
                                        <p:tgtEl>
                                          <p:spTgt spid="112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uiExpand="1" build="p"/>
      <p:bldP spid="11286" grpId="0" uiExpand="1" build="p"/>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0800" y="-119062"/>
            <a:ext cx="6170613" cy="1143000"/>
          </a:xfrm>
        </p:spPr>
        <p:txBody>
          <a:bodyPr>
            <a:normAutofit/>
          </a:bodyPr>
          <a:lstStyle/>
          <a:p>
            <a:pPr eaLnBrk="1" hangingPunct="1"/>
            <a:r>
              <a:rPr lang="en-US" sz="2800" dirty="0"/>
              <a:t>The Ionic Bond: a transferred electron</a:t>
            </a:r>
            <a:br>
              <a:rPr lang="en-US" sz="3600" dirty="0"/>
            </a:br>
            <a:r>
              <a:rPr lang="en-US" sz="2800" dirty="0">
                <a:solidFill>
                  <a:srgbClr val="FF0000"/>
                </a:solidFill>
              </a:rPr>
              <a:t>What energies should we know?</a:t>
            </a:r>
            <a:endParaRPr lang="en-US" sz="3600" dirty="0">
              <a:solidFill>
                <a:srgbClr val="FF0000"/>
              </a:solidFill>
            </a:endParaRPr>
          </a:p>
        </p:txBody>
      </p:sp>
      <p:graphicFrame>
        <p:nvGraphicFramePr>
          <p:cNvPr id="11281" name="Object 17"/>
          <p:cNvGraphicFramePr>
            <a:graphicFrameLocks noChangeAspect="1"/>
          </p:cNvGraphicFramePr>
          <p:nvPr/>
        </p:nvGraphicFramePr>
        <p:xfrm>
          <a:off x="1371600" y="1524000"/>
          <a:ext cx="6583363" cy="381000"/>
        </p:xfrm>
        <a:graphic>
          <a:graphicData uri="http://schemas.openxmlformats.org/presentationml/2006/ole">
            <mc:AlternateContent xmlns:mc="http://schemas.openxmlformats.org/markup-compatibility/2006">
              <mc:Choice xmlns:v="urn:schemas-microsoft-com:vml" Requires="v">
                <p:oleObj name="Equation" r:id="rId3" imgW="5969000" imgH="342900" progId="Equation.3">
                  <p:embed/>
                </p:oleObj>
              </mc:Choice>
              <mc:Fallback>
                <p:oleObj name="Equation" r:id="rId3" imgW="5969000" imgH="342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524000"/>
                        <a:ext cx="6583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87" name="Object 23"/>
          <p:cNvGraphicFramePr>
            <a:graphicFrameLocks noChangeAspect="1"/>
          </p:cNvGraphicFramePr>
          <p:nvPr/>
        </p:nvGraphicFramePr>
        <p:xfrm>
          <a:off x="5092700" y="4521200"/>
          <a:ext cx="1503363" cy="557213"/>
        </p:xfrm>
        <a:graphic>
          <a:graphicData uri="http://schemas.openxmlformats.org/presentationml/2006/ole">
            <mc:AlternateContent xmlns:mc="http://schemas.openxmlformats.org/markup-compatibility/2006">
              <mc:Choice xmlns:v="urn:schemas-microsoft-com:vml" Requires="v">
                <p:oleObj name="Equation" r:id="rId5" imgW="2070100" imgH="762000" progId="Equation.3">
                  <p:embed/>
                </p:oleObj>
              </mc:Choice>
              <mc:Fallback>
                <p:oleObj name="Equation" r:id="rId5" imgW="20701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2700" y="4521200"/>
                        <a:ext cx="1503363"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8" name="Text Box 24"/>
          <p:cNvSpPr txBox="1">
            <a:spLocks noChangeArrowheads="1"/>
          </p:cNvSpPr>
          <p:nvPr/>
        </p:nvSpPr>
        <p:spPr bwMode="auto">
          <a:xfrm>
            <a:off x="3525838" y="5072063"/>
            <a:ext cx="561816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dirty="0"/>
              <a:t>The ionic bond will form when </a:t>
            </a:r>
            <a:r>
              <a:rPr lang="en-US" sz="1800" i="1" dirty="0">
                <a:latin typeface="Times New Roman" panose="02020603050405020304" pitchFamily="18" charset="0"/>
              </a:rPr>
              <a:t>E</a:t>
            </a:r>
            <a:r>
              <a:rPr lang="en-US" sz="1800" dirty="0">
                <a:latin typeface="Times New Roman" panose="02020603050405020304" pitchFamily="18" charset="0"/>
              </a:rPr>
              <a:t>(</a:t>
            </a:r>
            <a:r>
              <a:rPr lang="en-US" sz="1800" i="1" dirty="0">
                <a:latin typeface="Times New Roman" panose="02020603050405020304" pitchFamily="18" charset="0"/>
              </a:rPr>
              <a:t>R</a:t>
            </a:r>
            <a:r>
              <a:rPr lang="en-US" sz="1800" dirty="0">
                <a:latin typeface="Times New Roman" panose="02020603050405020304" pitchFamily="18" charset="0"/>
              </a:rPr>
              <a:t>)</a:t>
            </a:r>
            <a:r>
              <a:rPr lang="en-US" sz="1800" dirty="0"/>
              <a:t> becomes negative. </a:t>
            </a:r>
          </a:p>
          <a:p>
            <a:pPr algn="ctr">
              <a:spcBef>
                <a:spcPct val="0"/>
              </a:spcBef>
              <a:buClrTx/>
              <a:buSzTx/>
              <a:buFontTx/>
              <a:buNone/>
            </a:pPr>
            <a:r>
              <a:rPr lang="en-US" sz="2000" b="1" dirty="0"/>
              <a:t>Find </a:t>
            </a:r>
            <a:r>
              <a:rPr lang="en-US" sz="2000" b="1" dirty="0" err="1"/>
              <a:t>R</a:t>
            </a:r>
            <a:r>
              <a:rPr lang="en-US" sz="2000" b="1" baseline="-25000" dirty="0" err="1"/>
              <a:t>c</a:t>
            </a:r>
            <a:r>
              <a:rPr lang="en-US" sz="2000" b="1" dirty="0"/>
              <a:t> in nm for NaCl.</a:t>
            </a:r>
          </a:p>
          <a:p>
            <a:pPr>
              <a:spcBef>
                <a:spcPct val="0"/>
              </a:spcBef>
              <a:buClrTx/>
              <a:buSzTx/>
              <a:buFontTx/>
              <a:buNone/>
            </a:pPr>
            <a:r>
              <a:rPr lang="en-US" sz="1800" dirty="0"/>
              <a:t>This happens when </a:t>
            </a:r>
            <a:r>
              <a:rPr lang="en-US" sz="1800" i="1" dirty="0"/>
              <a:t>R</a:t>
            </a:r>
            <a:r>
              <a:rPr lang="en-US" sz="1800" dirty="0"/>
              <a:t> is below the critical distance</a:t>
            </a:r>
          </a:p>
        </p:txBody>
      </p:sp>
      <p:graphicFrame>
        <p:nvGraphicFramePr>
          <p:cNvPr id="11289" name="Object 25"/>
          <p:cNvGraphicFramePr>
            <a:graphicFrameLocks noChangeAspect="1"/>
          </p:cNvGraphicFramePr>
          <p:nvPr/>
        </p:nvGraphicFramePr>
        <p:xfrm>
          <a:off x="4765675" y="6300788"/>
          <a:ext cx="820738" cy="557212"/>
        </p:xfrm>
        <a:graphic>
          <a:graphicData uri="http://schemas.openxmlformats.org/presentationml/2006/ole">
            <mc:AlternateContent xmlns:mc="http://schemas.openxmlformats.org/markup-compatibility/2006">
              <mc:Choice xmlns:v="urn:schemas-microsoft-com:vml" Requires="v">
                <p:oleObj name="Equation" r:id="rId7" imgW="1129810" imgH="761669" progId="Equation.3">
                  <p:embed/>
                </p:oleObj>
              </mc:Choice>
              <mc:Fallback>
                <p:oleObj name="Equation" r:id="rId7" imgW="1129810" imgH="76166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5675" y="6300788"/>
                        <a:ext cx="820738" cy="557212"/>
                      </a:xfrm>
                      <a:prstGeom prst="rect">
                        <a:avLst/>
                      </a:prstGeom>
                      <a:solidFill>
                        <a:srgbClr val="FFF5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90" name="Text Box 26"/>
          <p:cNvSpPr txBox="1">
            <a:spLocks noChangeArrowheads="1"/>
          </p:cNvSpPr>
          <p:nvPr/>
        </p:nvSpPr>
        <p:spPr bwMode="auto">
          <a:xfrm>
            <a:off x="5700713" y="6311900"/>
            <a:ext cx="2417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400"/>
              <a:t>at which </a:t>
            </a:r>
            <a:r>
              <a:rPr lang="en-US" sz="2400" i="1">
                <a:latin typeface="Times New Roman" panose="02020603050405020304" pitchFamily="18" charset="0"/>
              </a:rPr>
              <a:t>E</a:t>
            </a:r>
            <a:r>
              <a:rPr lang="en-US" sz="2400">
                <a:latin typeface="Times New Roman" panose="02020603050405020304" pitchFamily="18" charset="0"/>
              </a:rPr>
              <a:t>(</a:t>
            </a:r>
            <a:r>
              <a:rPr lang="en-US" sz="2400" i="1">
                <a:latin typeface="Times New Roman" panose="02020603050405020304" pitchFamily="18" charset="0"/>
              </a:rPr>
              <a:t>R</a:t>
            </a:r>
            <a:r>
              <a:rPr lang="en-US" sz="2400">
                <a:latin typeface="Times New Roman" panose="02020603050405020304" pitchFamily="18" charset="0"/>
              </a:rPr>
              <a:t>)</a:t>
            </a:r>
            <a:r>
              <a:rPr lang="en-US" sz="2400"/>
              <a:t> = 0.</a:t>
            </a:r>
          </a:p>
        </p:txBody>
      </p:sp>
      <p:grpSp>
        <p:nvGrpSpPr>
          <p:cNvPr id="2" name="Group 29"/>
          <p:cNvGrpSpPr>
            <a:grpSpLocks/>
          </p:cNvGrpSpPr>
          <p:nvPr/>
        </p:nvGrpSpPr>
        <p:grpSpPr bwMode="auto">
          <a:xfrm>
            <a:off x="4714875" y="2033588"/>
            <a:ext cx="2644775" cy="784225"/>
            <a:chOff x="3696" y="1488"/>
            <a:chExt cx="1666" cy="494"/>
          </a:xfrm>
        </p:grpSpPr>
        <p:grpSp>
          <p:nvGrpSpPr>
            <p:cNvPr id="34829" name="Group 19"/>
            <p:cNvGrpSpPr>
              <a:grpSpLocks/>
            </p:cNvGrpSpPr>
            <p:nvPr/>
          </p:nvGrpSpPr>
          <p:grpSpPr bwMode="auto">
            <a:xfrm>
              <a:off x="3696" y="1584"/>
              <a:ext cx="394" cy="384"/>
              <a:chOff x="3696" y="1584"/>
              <a:chExt cx="394" cy="384"/>
            </a:xfrm>
          </p:grpSpPr>
          <p:sp>
            <p:nvSpPr>
              <p:cNvPr id="34835" name="Oval 6"/>
              <p:cNvSpPr>
                <a:spLocks noChangeArrowheads="1"/>
              </p:cNvSpPr>
              <p:nvPr/>
            </p:nvSpPr>
            <p:spPr bwMode="auto">
              <a:xfrm>
                <a:off x="3696" y="1584"/>
                <a:ext cx="192" cy="192"/>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6" name="Text Box 18"/>
              <p:cNvSpPr txBox="1">
                <a:spLocks noChangeArrowheads="1"/>
              </p:cNvSpPr>
              <p:nvPr/>
            </p:nvSpPr>
            <p:spPr bwMode="auto">
              <a:xfrm>
                <a:off x="3734" y="1737"/>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Na</a:t>
                </a:r>
                <a:r>
                  <a:rPr lang="en-US" sz="1800" baseline="30000"/>
                  <a:t>+</a:t>
                </a:r>
                <a:endParaRPr lang="en-US" sz="1800"/>
              </a:p>
            </p:txBody>
          </p:sp>
        </p:grpSp>
        <p:grpSp>
          <p:nvGrpSpPr>
            <p:cNvPr id="34830" name="Group 21"/>
            <p:cNvGrpSpPr>
              <a:grpSpLocks/>
            </p:cNvGrpSpPr>
            <p:nvPr/>
          </p:nvGrpSpPr>
          <p:grpSpPr bwMode="auto">
            <a:xfrm>
              <a:off x="4896" y="1536"/>
              <a:ext cx="466" cy="446"/>
              <a:chOff x="4896" y="1536"/>
              <a:chExt cx="466" cy="446"/>
            </a:xfrm>
          </p:grpSpPr>
          <p:sp>
            <p:nvSpPr>
              <p:cNvPr id="34833" name="Oval 5"/>
              <p:cNvSpPr>
                <a:spLocks noChangeArrowheads="1"/>
              </p:cNvSpPr>
              <p:nvPr/>
            </p:nvSpPr>
            <p:spPr bwMode="auto">
              <a:xfrm>
                <a:off x="4896" y="1536"/>
                <a:ext cx="288" cy="2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a:t>
                </a:r>
              </a:p>
            </p:txBody>
          </p:sp>
          <p:sp>
            <p:nvSpPr>
              <p:cNvPr id="34834" name="Text Box 20"/>
              <p:cNvSpPr txBox="1">
                <a:spLocks noChangeArrowheads="1"/>
              </p:cNvSpPr>
              <p:nvPr/>
            </p:nvSpPr>
            <p:spPr bwMode="auto">
              <a:xfrm>
                <a:off x="5078" y="1751"/>
                <a:ext cx="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t>Cl</a:t>
                </a:r>
                <a:r>
                  <a:rPr lang="en-US" sz="1800" baseline="30000"/>
                  <a:t>-</a:t>
                </a:r>
                <a:endParaRPr lang="en-US" sz="1800"/>
              </a:p>
            </p:txBody>
          </p:sp>
        </p:grpSp>
        <p:sp>
          <p:nvSpPr>
            <p:cNvPr id="34831" name="Line 27"/>
            <p:cNvSpPr>
              <a:spLocks noChangeShapeType="1"/>
            </p:cNvSpPr>
            <p:nvPr/>
          </p:nvSpPr>
          <p:spPr bwMode="auto">
            <a:xfrm>
              <a:off x="3792" y="1488"/>
              <a:ext cx="1248"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32" name="Text Box 28"/>
            <p:cNvSpPr txBox="1">
              <a:spLocks noChangeArrowheads="1"/>
            </p:cNvSpPr>
            <p:nvPr/>
          </p:nvSpPr>
          <p:spPr bwMode="auto">
            <a:xfrm>
              <a:off x="4262" y="1512"/>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i="1">
                  <a:latin typeface="Times New Roman" panose="02020603050405020304" pitchFamily="18" charset="0"/>
                </a:rPr>
                <a:t>R</a:t>
              </a:r>
            </a:p>
          </p:txBody>
        </p:sp>
      </p:grpSp>
      <p:pic>
        <p:nvPicPr>
          <p:cNvPr id="17436" name="Picture 28" descr="https://encrypted-tbn3.google.com/images?q=tbn:ANd9GcTbfLYvaw2dRXbctdcotgRva9V_SN_qd9RjWF34f1nWDQe8k_y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63" y="1981200"/>
            <a:ext cx="3495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279" name="Object 15"/>
          <p:cNvGraphicFramePr>
            <a:graphicFrameLocks noChangeAspect="1"/>
          </p:cNvGraphicFramePr>
          <p:nvPr/>
        </p:nvGraphicFramePr>
        <p:xfrm>
          <a:off x="990600" y="1031875"/>
          <a:ext cx="7288213" cy="339725"/>
        </p:xfrm>
        <a:graphic>
          <a:graphicData uri="http://schemas.openxmlformats.org/presentationml/2006/ole">
            <mc:AlternateContent xmlns:mc="http://schemas.openxmlformats.org/markup-compatibility/2006">
              <mc:Choice xmlns:v="urn:schemas-microsoft-com:vml" Requires="v">
                <p:oleObj name="Equation" r:id="rId10" imgW="7416800" imgH="342900" progId="Equation.3">
                  <p:embed/>
                </p:oleObj>
              </mc:Choice>
              <mc:Fallback>
                <p:oleObj name="Equation" r:id="rId10" imgW="7416800" imgH="342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1031875"/>
                        <a:ext cx="7288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6" name="Text Box 22"/>
          <p:cNvSpPr txBox="1">
            <a:spLocks noChangeArrowheads="1"/>
          </p:cNvSpPr>
          <p:nvPr/>
        </p:nvSpPr>
        <p:spPr bwMode="auto">
          <a:xfrm>
            <a:off x="3240088" y="2881313"/>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6688" indent="-166688">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1800"/>
              <a:t>Since </a:t>
            </a:r>
            <a:r>
              <a:rPr lang="en-US" sz="1800" i="1">
                <a:latin typeface="Symbol" panose="05050102010706020507" pitchFamily="18" charset="2"/>
              </a:rPr>
              <a:t>D</a:t>
            </a:r>
            <a:r>
              <a:rPr lang="en-US" sz="1800" i="1">
                <a:latin typeface="Times New Roman" panose="02020603050405020304" pitchFamily="18" charset="0"/>
              </a:rPr>
              <a:t>E</a:t>
            </a:r>
            <a:r>
              <a:rPr lang="en-US" sz="1800"/>
              <a:t> &gt;0, this will not happen if the atoms are far away</a:t>
            </a:r>
          </a:p>
          <a:p>
            <a:pPr>
              <a:spcBef>
                <a:spcPct val="0"/>
              </a:spcBef>
              <a:buClrTx/>
              <a:buSzTx/>
              <a:buFontTx/>
              <a:buChar char="•"/>
            </a:pPr>
            <a:r>
              <a:rPr lang="en-US" sz="1800"/>
              <a:t>As the atoms move closer, forming an ionic bond becomes energetically favorable due to coulomb potential energy</a:t>
            </a:r>
          </a:p>
          <a:p>
            <a:pPr>
              <a:spcBef>
                <a:spcPct val="0"/>
              </a:spcBef>
              <a:buClrTx/>
              <a:buSzTx/>
              <a:buFontTx/>
              <a:buChar char="•"/>
            </a:pPr>
            <a:r>
              <a:rPr lang="en-US" sz="1800"/>
              <a:t>Total energy of ion as a function of separation </a:t>
            </a:r>
            <a:r>
              <a:rPr lang="en-US" sz="1800" i="1"/>
              <a:t>R</a:t>
            </a:r>
            <a:r>
              <a:rPr lang="en-US" sz="1800"/>
              <a:t> is</a:t>
            </a:r>
          </a:p>
        </p:txBody>
      </p:sp>
      <p:sp>
        <p:nvSpPr>
          <p:cNvPr id="21" name="Rectangle 20"/>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spTree>
    <p:extLst>
      <p:ext uri="{BB962C8B-B14F-4D97-AF65-F5344CB8AC3E}">
        <p14:creationId xmlns:p14="http://schemas.microsoft.com/office/powerpoint/2010/main" val="1986835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36"/>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279"/>
                                        </p:tgtEl>
                                        <p:attrNameLst>
                                          <p:attrName>style.visibility</p:attrName>
                                        </p:attrNameLst>
                                      </p:cBhvr>
                                      <p:to>
                                        <p:strVal val="visible"/>
                                      </p:to>
                                    </p:set>
                                    <p:animEffect transition="in" filter="blinds(horizontal)">
                                      <p:cBhvr>
                                        <p:cTn id="9" dur="500"/>
                                        <p:tgtEl>
                                          <p:spTgt spid="11279"/>
                                        </p:tgtEl>
                                      </p:cBhvr>
                                    </p:animEffect>
                                  </p:childTnLst>
                                </p:cTn>
                              </p:par>
                              <p:par>
                                <p:cTn id="10" presetID="3" presetClass="entr" presetSubtype="10" fill="hold" nodeType="withEffect">
                                  <p:stCondLst>
                                    <p:cond delay="0"/>
                                  </p:stCondLst>
                                  <p:childTnLst>
                                    <p:set>
                                      <p:cBhvr>
                                        <p:cTn id="11" dur="1" fill="hold">
                                          <p:stCondLst>
                                            <p:cond delay="0"/>
                                          </p:stCondLst>
                                        </p:cTn>
                                        <p:tgtEl>
                                          <p:spTgt spid="11281"/>
                                        </p:tgtEl>
                                        <p:attrNameLst>
                                          <p:attrName>style.visibility</p:attrName>
                                        </p:attrNameLst>
                                      </p:cBhvr>
                                      <p:to>
                                        <p:strVal val="visible"/>
                                      </p:to>
                                    </p:set>
                                    <p:animEffect transition="in" filter="blinds(horizontal)">
                                      <p:cBhvr>
                                        <p:cTn id="12" dur="500"/>
                                        <p:tgtEl>
                                          <p:spTgt spid="112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15" dur="500"/>
                                        <p:tgtEl>
                                          <p:spTgt spid="11286">
                                            <p:txEl>
                                              <p:pRg st="0" end="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286">
                                            <p:txEl>
                                              <p:pRg st="1" end="1"/>
                                            </p:txEl>
                                          </p:spTgt>
                                        </p:tgtEl>
                                        <p:attrNameLst>
                                          <p:attrName>style.visibility</p:attrName>
                                        </p:attrNameLst>
                                      </p:cBhvr>
                                      <p:to>
                                        <p:strVal val="visible"/>
                                      </p:to>
                                    </p:set>
                                    <p:animEffect transition="in" filter="blinds(horizontal)">
                                      <p:cBhvr>
                                        <p:cTn id="21" dur="500"/>
                                        <p:tgtEl>
                                          <p:spTgt spid="11286">
                                            <p:txEl>
                                              <p:pRg st="1" end="1"/>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286">
                                            <p:txEl>
                                              <p:pRg st="2" end="2"/>
                                            </p:txEl>
                                          </p:spTgt>
                                        </p:tgtEl>
                                        <p:attrNameLst>
                                          <p:attrName>style.visibility</p:attrName>
                                        </p:attrNameLst>
                                      </p:cBhvr>
                                      <p:to>
                                        <p:strVal val="visible"/>
                                      </p:to>
                                    </p:set>
                                    <p:animEffect transition="in" filter="blinds(horizontal)">
                                      <p:cBhvr>
                                        <p:cTn id="24" dur="500"/>
                                        <p:tgtEl>
                                          <p:spTgt spid="11286">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287"/>
                                        </p:tgtEl>
                                        <p:attrNameLst>
                                          <p:attrName>style.visibility</p:attrName>
                                        </p:attrNameLst>
                                      </p:cBhvr>
                                      <p:to>
                                        <p:strVal val="visible"/>
                                      </p:to>
                                    </p:set>
                                    <p:animEffect transition="in" filter="blinds(horizontal)">
                                      <p:cBhvr>
                                        <p:cTn id="27" dur="500"/>
                                        <p:tgtEl>
                                          <p:spTgt spid="1128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3" presetClass="entr" presetSubtype="10" fill="hold" grpId="0" nodeType="withEffect">
                                  <p:stCondLst>
                                    <p:cond delay="0"/>
                                  </p:stCondLst>
                                  <p:childTnLst>
                                    <p:set>
                                      <p:cBhvr>
                                        <p:cTn id="31"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32" dur="500"/>
                                        <p:tgtEl>
                                          <p:spTgt spid="11288">
                                            <p:txEl>
                                              <p:pRg st="0" end="0"/>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288">
                                            <p:txEl>
                                              <p:pRg st="1" end="1"/>
                                            </p:txEl>
                                          </p:spTgt>
                                        </p:tgtEl>
                                        <p:attrNameLst>
                                          <p:attrName>style.visibility</p:attrName>
                                        </p:attrNameLst>
                                      </p:cBhvr>
                                      <p:to>
                                        <p:strVal val="visible"/>
                                      </p:to>
                                    </p:set>
                                    <p:animEffect transition="in" filter="blinds(horizontal)">
                                      <p:cBhvr>
                                        <p:cTn id="35" dur="500"/>
                                        <p:tgtEl>
                                          <p:spTgt spid="11288">
                                            <p:txEl>
                                              <p:pRg st="1" end="1"/>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88">
                                            <p:txEl>
                                              <p:pRg st="2" end="2"/>
                                            </p:txEl>
                                          </p:spTgt>
                                        </p:tgtEl>
                                        <p:attrNameLst>
                                          <p:attrName>style.visibility</p:attrName>
                                        </p:attrNameLst>
                                      </p:cBhvr>
                                      <p:to>
                                        <p:strVal val="visible"/>
                                      </p:to>
                                    </p:set>
                                    <p:animEffect transition="in" filter="blinds(horizontal)">
                                      <p:cBhvr>
                                        <p:cTn id="38" dur="500"/>
                                        <p:tgtEl>
                                          <p:spTgt spid="11288">
                                            <p:txEl>
                                              <p:pRg st="2" end="2"/>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1289"/>
                                        </p:tgtEl>
                                        <p:attrNameLst>
                                          <p:attrName>style.visibility</p:attrName>
                                        </p:attrNameLst>
                                      </p:cBhvr>
                                      <p:to>
                                        <p:strVal val="visible"/>
                                      </p:to>
                                    </p:set>
                                    <p:animEffect transition="in" filter="blinds(horizontal)">
                                      <p:cBhvr>
                                        <p:cTn id="41" dur="500"/>
                                        <p:tgtEl>
                                          <p:spTgt spid="1128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1290"/>
                                        </p:tgtEl>
                                        <p:attrNameLst>
                                          <p:attrName>style.visibility</p:attrName>
                                        </p:attrNameLst>
                                      </p:cBhvr>
                                      <p:to>
                                        <p:strVal val="visible"/>
                                      </p:to>
                                    </p:set>
                                    <p:animEffect transition="in" filter="blinds(horizontal)">
                                      <p:cBhvr>
                                        <p:cTn id="44" dur="500"/>
                                        <p:tgtEl>
                                          <p:spTgt spid="11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8" grpId="0" uiExpand="1" build="p"/>
      <p:bldP spid="11290" grpId="0"/>
      <p:bldP spid="11286" grpId="0" uiExpand="1" build="p"/>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Will the ions stay at R</a:t>
            </a:r>
            <a:r>
              <a:rPr lang="en-US" baseline="-25000"/>
              <a:t>c </a:t>
            </a:r>
            <a:r>
              <a:rPr lang="en-US"/>
              <a:t>apart? </a:t>
            </a:r>
          </a:p>
        </p:txBody>
      </p:sp>
      <p:sp>
        <p:nvSpPr>
          <p:cNvPr id="3" name="Content Placeholder 2"/>
          <p:cNvSpPr>
            <a:spLocks noGrp="1"/>
          </p:cNvSpPr>
          <p:nvPr>
            <p:ph idx="1"/>
          </p:nvPr>
        </p:nvSpPr>
        <p:spPr>
          <a:xfrm>
            <a:off x="457200" y="1302543"/>
            <a:ext cx="8229600" cy="4525963"/>
          </a:xfrm>
        </p:spPr>
        <p:txBody>
          <a:bodyPr/>
          <a:lstStyle/>
          <a:p>
            <a:r>
              <a:rPr lang="en-US" dirty="0" err="1"/>
              <a:t>R</a:t>
            </a:r>
            <a:r>
              <a:rPr lang="en-US" baseline="-25000" dirty="0" err="1"/>
              <a:t>c</a:t>
            </a:r>
            <a:r>
              <a:rPr lang="en-US" dirty="0"/>
              <a:t> is the minimum distance needed to encourage bonding but they can continue to move closer</a:t>
            </a:r>
          </a:p>
        </p:txBody>
      </p:sp>
      <p:pic>
        <p:nvPicPr>
          <p:cNvPr id="4" name="Picture 12" descr="56E470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189288"/>
            <a:ext cx="7313613"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9" name="Object 8"/>
          <p:cNvGraphicFramePr>
            <a:graphicFrameLocks noChangeAspect="1"/>
          </p:cNvGraphicFramePr>
          <p:nvPr/>
        </p:nvGraphicFramePr>
        <p:xfrm>
          <a:off x="3336925" y="6310313"/>
          <a:ext cx="2400300" cy="547687"/>
        </p:xfrm>
        <a:graphic>
          <a:graphicData uri="http://schemas.openxmlformats.org/presentationml/2006/ole">
            <mc:AlternateContent xmlns:mc="http://schemas.openxmlformats.org/markup-compatibility/2006">
              <mc:Choice xmlns:v="urn:schemas-microsoft-com:vml" Requires="v">
                <p:oleObj name="Equation" r:id="rId3" imgW="1676400" imgH="381000" progId="Equation.3">
                  <p:embed/>
                </p:oleObj>
              </mc:Choice>
              <mc:Fallback>
                <p:oleObj name="Equation" r:id="rId3" imgW="1676400" imgH="381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6925" y="6310313"/>
                        <a:ext cx="24003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p:cNvSpPr txBox="1">
            <a:spLocks noChangeArrowheads="1"/>
          </p:cNvSpPr>
          <p:nvPr/>
        </p:nvSpPr>
        <p:spPr bwMode="auto">
          <a:xfrm>
            <a:off x="2916238" y="5945188"/>
            <a:ext cx="2417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b="1"/>
              <a:t>NaCl critical distance is </a:t>
            </a:r>
          </a:p>
        </p:txBody>
      </p:sp>
      <p:graphicFrame>
        <p:nvGraphicFramePr>
          <p:cNvPr id="7" name="Object 23"/>
          <p:cNvGraphicFramePr>
            <a:graphicFrameLocks noChangeAspect="1"/>
          </p:cNvGraphicFramePr>
          <p:nvPr>
            <p:extLst>
              <p:ext uri="{D42A27DB-BD31-4B8C-83A1-F6EECF244321}">
                <p14:modId xmlns:p14="http://schemas.microsoft.com/office/powerpoint/2010/main" val="644385404"/>
              </p:ext>
            </p:extLst>
          </p:nvPr>
        </p:nvGraphicFramePr>
        <p:xfrm>
          <a:off x="5526723" y="2252663"/>
          <a:ext cx="2527300" cy="936625"/>
        </p:xfrm>
        <a:graphic>
          <a:graphicData uri="http://schemas.openxmlformats.org/presentationml/2006/ole">
            <mc:AlternateContent xmlns:mc="http://schemas.openxmlformats.org/markup-compatibility/2006">
              <mc:Choice xmlns:v="urn:schemas-microsoft-com:vml" Requires="v">
                <p:oleObj name="Equation" r:id="rId5" imgW="2070100" imgH="762000" progId="Equation.3">
                  <p:embed/>
                </p:oleObj>
              </mc:Choice>
              <mc:Fallback>
                <p:oleObj name="Equation" r:id="rId5" imgW="20701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6723" y="2252663"/>
                        <a:ext cx="25273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4332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56E47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13"/>
            <a:ext cx="38576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Grp="1" noChangeArrowheads="1"/>
          </p:cNvSpPr>
          <p:nvPr>
            <p:ph type="title"/>
          </p:nvPr>
        </p:nvSpPr>
        <p:spPr>
          <a:xfrm>
            <a:off x="457200" y="-76200"/>
            <a:ext cx="8229600" cy="1143000"/>
          </a:xfrm>
        </p:spPr>
        <p:txBody>
          <a:bodyPr/>
          <a:lstStyle/>
          <a:p>
            <a:pPr eaLnBrk="1" hangingPunct="1"/>
            <a:r>
              <a:rPr lang="en-US"/>
              <a:t>The Ionic Bond</a:t>
            </a:r>
          </a:p>
        </p:txBody>
      </p:sp>
      <p:sp>
        <p:nvSpPr>
          <p:cNvPr id="14345" name="Text Box 9"/>
          <p:cNvSpPr txBox="1">
            <a:spLocks noChangeArrowheads="1"/>
          </p:cNvSpPr>
          <p:nvPr/>
        </p:nvSpPr>
        <p:spPr bwMode="auto">
          <a:xfrm>
            <a:off x="1447800" y="822325"/>
            <a:ext cx="7696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2522538" indent="-119063">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400" dirty="0"/>
              <a:t>In reality, ions will not get infinitely close to each other because ?  </a:t>
            </a:r>
          </a:p>
          <a:p>
            <a:pPr lvl="1">
              <a:spcBef>
                <a:spcPct val="0"/>
              </a:spcBef>
              <a:buClrTx/>
              <a:buSzTx/>
              <a:buFontTx/>
              <a:buChar char="•"/>
            </a:pPr>
            <a:r>
              <a:rPr lang="en-US" sz="2000" dirty="0"/>
              <a:t>repulsion between nuclei</a:t>
            </a:r>
          </a:p>
          <a:p>
            <a:pPr lvl="1">
              <a:spcBef>
                <a:spcPct val="0"/>
              </a:spcBef>
              <a:buClrTx/>
              <a:buSzTx/>
              <a:buFontTx/>
              <a:buChar char="•"/>
            </a:pPr>
            <a:r>
              <a:rPr lang="en-US" sz="2000" dirty="0"/>
              <a:t>electrons in the same region can not occupy the same quantum states (Pauli exclusion principle), thus increasing the energy of the ion</a:t>
            </a:r>
          </a:p>
        </p:txBody>
      </p:sp>
      <p:graphicFrame>
        <p:nvGraphicFramePr>
          <p:cNvPr id="17" name="Object 23"/>
          <p:cNvGraphicFramePr>
            <a:graphicFrameLocks noChangeAspect="1"/>
          </p:cNvGraphicFramePr>
          <p:nvPr/>
        </p:nvGraphicFramePr>
        <p:xfrm>
          <a:off x="1565275" y="2509838"/>
          <a:ext cx="1503363" cy="557212"/>
        </p:xfrm>
        <a:graphic>
          <a:graphicData uri="http://schemas.openxmlformats.org/presentationml/2006/ole">
            <mc:AlternateContent xmlns:mc="http://schemas.openxmlformats.org/markup-compatibility/2006">
              <mc:Choice xmlns:v="urn:schemas-microsoft-com:vml" Requires="v">
                <p:oleObj name="Equation" r:id="rId4" imgW="2070100" imgH="762000" progId="Equation.3">
                  <p:embed/>
                </p:oleObj>
              </mc:Choice>
              <mc:Fallback>
                <p:oleObj name="Equation" r:id="rId4" imgW="2070100" imgH="762000" progId="Equation.3">
                  <p:embed/>
                  <p:pic>
                    <p:nvPicPr>
                      <p:cNvPr id="17"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2509838"/>
                        <a:ext cx="150336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5498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10" dur="500"/>
                                        <p:tgtEl>
                                          <p:spTgt spid="1434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345">
                                            <p:txEl>
                                              <p:pRg st="1" end="1"/>
                                            </p:txEl>
                                          </p:spTgt>
                                        </p:tgtEl>
                                        <p:attrNameLst>
                                          <p:attrName>style.visibility</p:attrName>
                                        </p:attrNameLst>
                                      </p:cBhvr>
                                      <p:to>
                                        <p:strVal val="visible"/>
                                      </p:to>
                                    </p:set>
                                    <p:animEffect transition="in" filter="blinds(horizontal)">
                                      <p:cBhvr>
                                        <p:cTn id="18" dur="500"/>
                                        <p:tgtEl>
                                          <p:spTgt spid="14345">
                                            <p:txEl>
                                              <p:pRg st="1" end="1"/>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345">
                                            <p:txEl>
                                              <p:pRg st="2" end="2"/>
                                            </p:txEl>
                                          </p:spTgt>
                                        </p:tgtEl>
                                        <p:attrNameLst>
                                          <p:attrName>style.visibility</p:attrName>
                                        </p:attrNameLst>
                                      </p:cBhvr>
                                      <p:to>
                                        <p:strVal val="visible"/>
                                      </p:to>
                                    </p:set>
                                    <p:animEffect transition="in" filter="blinds(horizontal)">
                                      <p:cBhvr>
                                        <p:cTn id="21" dur="500"/>
                                        <p:tgtEl>
                                          <p:spTgt spid="143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56E47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13"/>
            <a:ext cx="38576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Grp="1" noChangeArrowheads="1"/>
          </p:cNvSpPr>
          <p:nvPr>
            <p:ph type="title"/>
          </p:nvPr>
        </p:nvSpPr>
        <p:spPr>
          <a:xfrm>
            <a:off x="457200" y="-76200"/>
            <a:ext cx="8229600" cy="1143000"/>
          </a:xfrm>
        </p:spPr>
        <p:txBody>
          <a:bodyPr/>
          <a:lstStyle/>
          <a:p>
            <a:pPr eaLnBrk="1" hangingPunct="1"/>
            <a:r>
              <a:rPr lang="en-US"/>
              <a:t>The Ionic Bond</a:t>
            </a:r>
          </a:p>
        </p:txBody>
      </p:sp>
      <p:sp>
        <p:nvSpPr>
          <p:cNvPr id="14345" name="Text Box 9"/>
          <p:cNvSpPr txBox="1">
            <a:spLocks noChangeArrowheads="1"/>
          </p:cNvSpPr>
          <p:nvPr/>
        </p:nvSpPr>
        <p:spPr bwMode="auto">
          <a:xfrm>
            <a:off x="1447800" y="822325"/>
            <a:ext cx="7696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2522538" indent="-119063">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400" dirty="0"/>
              <a:t>In reality, ions will not get infinitely close to each other because ?  </a:t>
            </a:r>
          </a:p>
          <a:p>
            <a:pPr lvl="1">
              <a:spcBef>
                <a:spcPct val="0"/>
              </a:spcBef>
              <a:buClrTx/>
              <a:buSzTx/>
              <a:buFontTx/>
              <a:buChar char="•"/>
            </a:pPr>
            <a:r>
              <a:rPr lang="en-US" sz="2000" dirty="0"/>
              <a:t>repulsion between nuclei</a:t>
            </a:r>
          </a:p>
          <a:p>
            <a:pPr lvl="1">
              <a:spcBef>
                <a:spcPct val="0"/>
              </a:spcBef>
              <a:buClrTx/>
              <a:buSzTx/>
              <a:buFontTx/>
              <a:buChar char="•"/>
            </a:pPr>
            <a:r>
              <a:rPr lang="en-US" sz="2000" dirty="0"/>
              <a:t>electrons in the same region can not occupy the same quantum states (Pauli exclusion principle), thus increasing the energy of the ion</a:t>
            </a:r>
          </a:p>
        </p:txBody>
      </p:sp>
      <p:sp>
        <p:nvSpPr>
          <p:cNvPr id="14350" name="Rectangle 14"/>
          <p:cNvSpPr>
            <a:spLocks noChangeArrowheads="1"/>
          </p:cNvSpPr>
          <p:nvPr/>
        </p:nvSpPr>
        <p:spPr bwMode="auto">
          <a:xfrm>
            <a:off x="241300" y="4113213"/>
            <a:ext cx="47339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2000" dirty="0"/>
              <a:t>2nd term describes repulsion (two free parameters: B and 6&lt;n&lt;10)  </a:t>
            </a:r>
          </a:p>
        </p:txBody>
      </p:sp>
      <p:grpSp>
        <p:nvGrpSpPr>
          <p:cNvPr id="2" name="Group 13"/>
          <p:cNvGrpSpPr>
            <a:grpSpLocks/>
          </p:cNvGrpSpPr>
          <p:nvPr/>
        </p:nvGrpSpPr>
        <p:grpSpPr bwMode="auto">
          <a:xfrm>
            <a:off x="71438" y="3551238"/>
            <a:ext cx="2620962" cy="381000"/>
            <a:chOff x="381000" y="3962400"/>
            <a:chExt cx="2621266" cy="381000"/>
          </a:xfrm>
        </p:grpSpPr>
        <p:sp>
          <p:nvSpPr>
            <p:cNvPr id="11" name="Right Arrow 10"/>
            <p:cNvSpPr/>
            <p:nvPr/>
          </p:nvSpPr>
          <p:spPr>
            <a:xfrm>
              <a:off x="381000" y="4038600"/>
              <a:ext cx="60967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2" name="TextBox 11"/>
            <p:cNvSpPr txBox="1">
              <a:spLocks noChangeArrowheads="1"/>
            </p:cNvSpPr>
            <p:nvPr/>
          </p:nvSpPr>
          <p:spPr bwMode="auto">
            <a:xfrm>
              <a:off x="1066800" y="3962400"/>
              <a:ext cx="193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solidFill>
                    <a:schemeClr val="tx2"/>
                  </a:solidFill>
                </a:rPr>
                <a:t>Effective potential </a:t>
              </a:r>
            </a:p>
          </p:txBody>
        </p:sp>
      </p:grpSp>
      <p:graphicFrame>
        <p:nvGraphicFramePr>
          <p:cNvPr id="13" name="Object 12"/>
          <p:cNvGraphicFramePr>
            <a:graphicFrameLocks noChangeAspect="1"/>
          </p:cNvGraphicFramePr>
          <p:nvPr/>
        </p:nvGraphicFramePr>
        <p:xfrm>
          <a:off x="3068638" y="3351213"/>
          <a:ext cx="1728787" cy="781050"/>
        </p:xfrm>
        <a:graphic>
          <a:graphicData uri="http://schemas.openxmlformats.org/presentationml/2006/ole">
            <mc:AlternateContent xmlns:mc="http://schemas.openxmlformats.org/markup-compatibility/2006">
              <mc:Choice xmlns:v="urn:schemas-microsoft-com:vml" Requires="v">
                <p:oleObj name="Equation" r:id="rId4" imgW="927100" imgH="419100" progId="Equation.3">
                  <p:embed/>
                </p:oleObj>
              </mc:Choice>
              <mc:Fallback>
                <p:oleObj name="Equation" r:id="rId4" imgW="927100" imgH="419100" progId="Equation.3">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8638" y="3351213"/>
                        <a:ext cx="1728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23"/>
          <p:cNvGraphicFramePr>
            <a:graphicFrameLocks noChangeAspect="1"/>
          </p:cNvGraphicFramePr>
          <p:nvPr/>
        </p:nvGraphicFramePr>
        <p:xfrm>
          <a:off x="1565275" y="2509838"/>
          <a:ext cx="1503363" cy="557212"/>
        </p:xfrm>
        <a:graphic>
          <a:graphicData uri="http://schemas.openxmlformats.org/presentationml/2006/ole">
            <mc:AlternateContent xmlns:mc="http://schemas.openxmlformats.org/markup-compatibility/2006">
              <mc:Choice xmlns:v="urn:schemas-microsoft-com:vml" Requires="v">
                <p:oleObj name="Equation" r:id="rId6" imgW="2070100" imgH="762000" progId="Equation.3">
                  <p:embed/>
                </p:oleObj>
              </mc:Choice>
              <mc:Fallback>
                <p:oleObj name="Equation" r:id="rId6" imgW="2070100" imgH="762000" progId="Equation.3">
                  <p:embed/>
                  <p:pic>
                    <p:nvPicPr>
                      <p:cNvPr id="17"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5275" y="2509838"/>
                        <a:ext cx="150336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34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10" dur="500"/>
                                        <p:tgtEl>
                                          <p:spTgt spid="1434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5">
                                            <p:txEl>
                                              <p:pRg st="1" end="1"/>
                                            </p:txEl>
                                          </p:spTgt>
                                        </p:tgtEl>
                                        <p:attrNameLst>
                                          <p:attrName>style.visibility</p:attrName>
                                        </p:attrNameLst>
                                      </p:cBhvr>
                                      <p:to>
                                        <p:strVal val="visible"/>
                                      </p:to>
                                    </p:set>
                                    <p:animEffect transition="in" filter="blinds(horizontal)">
                                      <p:cBhvr>
                                        <p:cTn id="16" dur="500"/>
                                        <p:tgtEl>
                                          <p:spTgt spid="14345">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345">
                                            <p:txEl>
                                              <p:pRg st="2" end="2"/>
                                            </p:txEl>
                                          </p:spTgt>
                                        </p:tgtEl>
                                        <p:attrNameLst>
                                          <p:attrName>style.visibility</p:attrName>
                                        </p:attrNameLst>
                                      </p:cBhvr>
                                      <p:to>
                                        <p:strVal val="visible"/>
                                      </p:to>
                                    </p:set>
                                    <p:animEffect transition="in" filter="blinds(horizontal)">
                                      <p:cBhvr>
                                        <p:cTn id="19" dur="500"/>
                                        <p:tgtEl>
                                          <p:spTgt spid="14345">
                                            <p:txEl>
                                              <p:pRg st="2" end="2"/>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3" presetClass="entr" presetSubtype="10" fill="hold" grpId="0" nodeType="withEffect">
                                  <p:stCondLst>
                                    <p:cond delay="0"/>
                                  </p:stCondLst>
                                  <p:childTnLst>
                                    <p:set>
                                      <p:cBhvr>
                                        <p:cTn id="29" dur="1" fill="hold">
                                          <p:stCondLst>
                                            <p:cond delay="0"/>
                                          </p:stCondLst>
                                        </p:cTn>
                                        <p:tgtEl>
                                          <p:spTgt spid="14350">
                                            <p:txEl>
                                              <p:pRg st="0" end="0"/>
                                            </p:txEl>
                                          </p:spTgt>
                                        </p:tgtEl>
                                        <p:attrNameLst>
                                          <p:attrName>style.visibility</p:attrName>
                                        </p:attrNameLst>
                                      </p:cBhvr>
                                      <p:to>
                                        <p:strVal val="visible"/>
                                      </p:to>
                                    </p:set>
                                    <p:animEffect transition="in" filter="blinds(horizontal)">
                                      <p:cBhvr>
                                        <p:cTn id="30" dur="500"/>
                                        <p:tgtEl>
                                          <p:spTgt spid="143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bldLvl="2"/>
      <p:bldP spid="1435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A6911D4A-45C2-9BE6-41C4-C2F4F0DEF9FF}"/>
              </a:ext>
            </a:extLst>
          </p:cNvPr>
          <p:cNvSpPr>
            <a:spLocks noGrp="1" noChangeArrowheads="1"/>
          </p:cNvSpPr>
          <p:nvPr>
            <p:ph type="title"/>
          </p:nvPr>
        </p:nvSpPr>
        <p:spPr>
          <a:xfrm>
            <a:off x="457200" y="-76200"/>
            <a:ext cx="8229600" cy="1143000"/>
          </a:xfrm>
        </p:spPr>
        <p:txBody>
          <a:bodyPr/>
          <a:lstStyle/>
          <a:p>
            <a:pPr eaLnBrk="1" hangingPunct="1"/>
            <a:r>
              <a:rPr lang="en-US" altLang="en-US"/>
              <a:t>Organization of Periodic Table</a:t>
            </a:r>
          </a:p>
        </p:txBody>
      </p:sp>
      <p:sp>
        <p:nvSpPr>
          <p:cNvPr id="23558" name="Text Box 6">
            <a:extLst>
              <a:ext uri="{FF2B5EF4-FFF2-40B4-BE49-F238E27FC236}">
                <a16:creationId xmlns:a16="http://schemas.microsoft.com/office/drawing/2014/main" id="{9793B15C-1F65-DCD1-E833-91DC73AF7BB9}"/>
              </a:ext>
            </a:extLst>
          </p:cNvPr>
          <p:cNvSpPr txBox="1">
            <a:spLocks noChangeArrowheads="1"/>
          </p:cNvSpPr>
          <p:nvPr/>
        </p:nvSpPr>
        <p:spPr bwMode="auto">
          <a:xfrm>
            <a:off x="1403350" y="3641725"/>
            <a:ext cx="598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Columns:  </a:t>
            </a:r>
            <a:r>
              <a:rPr lang="en-US" altLang="en-US" sz="1800" b="1"/>
              <a:t>groups</a:t>
            </a:r>
            <a:r>
              <a:rPr lang="en-US" altLang="en-US" sz="1800"/>
              <a:t> with similar shells, similar properties</a:t>
            </a:r>
          </a:p>
          <a:p>
            <a:pPr>
              <a:spcBef>
                <a:spcPct val="0"/>
              </a:spcBef>
              <a:buClrTx/>
              <a:buSzTx/>
              <a:buFontTx/>
              <a:buNone/>
            </a:pPr>
            <a:r>
              <a:rPr lang="en-US" altLang="en-US" sz="1800"/>
              <a:t>Rows:  </a:t>
            </a:r>
            <a:r>
              <a:rPr lang="en-US" altLang="en-US" sz="1800" b="1"/>
              <a:t>periods</a:t>
            </a:r>
            <a:r>
              <a:rPr lang="en-US" altLang="en-US" sz="1800"/>
              <a:t> with elements with increasingly-full shells</a:t>
            </a:r>
          </a:p>
        </p:txBody>
      </p:sp>
      <p:grpSp>
        <p:nvGrpSpPr>
          <p:cNvPr id="99332" name="Group 11">
            <a:extLst>
              <a:ext uri="{FF2B5EF4-FFF2-40B4-BE49-F238E27FC236}">
                <a16:creationId xmlns:a16="http://schemas.microsoft.com/office/drawing/2014/main" id="{F9F8DC51-7B28-F533-F2E6-EE7F980E5E1A}"/>
              </a:ext>
            </a:extLst>
          </p:cNvPr>
          <p:cNvGrpSpPr>
            <a:grpSpLocks/>
          </p:cNvGrpSpPr>
          <p:nvPr/>
        </p:nvGrpSpPr>
        <p:grpSpPr bwMode="auto">
          <a:xfrm>
            <a:off x="6905625" y="1143000"/>
            <a:ext cx="2162175" cy="2536825"/>
            <a:chOff x="4350" y="720"/>
            <a:chExt cx="1362" cy="1598"/>
          </a:xfrm>
        </p:grpSpPr>
        <p:pic>
          <p:nvPicPr>
            <p:cNvPr id="99337" name="Picture 9" descr="%D0%94%D0%BC%D0%B8%D1%82%D1%80%D0%B8%D0%B9_%D0%98%D0%B2%D0%B0%D0%BD%D0%BE%D0%B2%D0%B8%D1%87_%D0%9C%D0%B5%D0%BD%D0%B4%D0%B5%D0%BB%D0%B5%D0%B5%D0%B2_4">
              <a:hlinkClick r:id="rId3" tooltip="Дмитрий Иванович Менделеев 4.gif"/>
              <a:extLst>
                <a:ext uri="{FF2B5EF4-FFF2-40B4-BE49-F238E27FC236}">
                  <a16:creationId xmlns:a16="http://schemas.microsoft.com/office/drawing/2014/main" id="{E2B8BA15-E3A0-2CDA-4AA7-018196859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 y="720"/>
              <a:ext cx="1362" cy="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Text Box 10">
              <a:extLst>
                <a:ext uri="{FF2B5EF4-FFF2-40B4-BE49-F238E27FC236}">
                  <a16:creationId xmlns:a16="http://schemas.microsoft.com/office/drawing/2014/main" id="{0F03F873-4AF4-30D0-0E93-6ABB415BD5B4}"/>
                </a:ext>
              </a:extLst>
            </p:cNvPr>
            <p:cNvSpPr txBox="1">
              <a:spLocks noChangeArrowheads="1"/>
            </p:cNvSpPr>
            <p:nvPr/>
          </p:nvSpPr>
          <p:spPr bwMode="auto">
            <a:xfrm>
              <a:off x="4406" y="2087"/>
              <a:ext cx="12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1800"/>
                <a:t>Dmitri Mandeleev</a:t>
              </a:r>
            </a:p>
          </p:txBody>
        </p:sp>
      </p:grpSp>
      <p:sp>
        <p:nvSpPr>
          <p:cNvPr id="23564" name="Text Box 12">
            <a:extLst>
              <a:ext uri="{FF2B5EF4-FFF2-40B4-BE49-F238E27FC236}">
                <a16:creationId xmlns:a16="http://schemas.microsoft.com/office/drawing/2014/main" id="{5431EC53-FFA0-22FD-D61F-FAAFFBD4D5AC}"/>
              </a:ext>
            </a:extLst>
          </p:cNvPr>
          <p:cNvSpPr txBox="1">
            <a:spLocks noChangeArrowheads="1"/>
          </p:cNvSpPr>
          <p:nvPr/>
        </p:nvSpPr>
        <p:spPr bwMode="auto">
          <a:xfrm>
            <a:off x="457200" y="4386263"/>
            <a:ext cx="37496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altLang="en-US" sz="2000"/>
              <a:t>Metallic/insulating properties can be understood by how loose (i.e. low ionization energy) outer electrons are.</a:t>
            </a:r>
          </a:p>
          <a:p>
            <a:pPr>
              <a:spcBef>
                <a:spcPct val="0"/>
              </a:spcBef>
              <a:buClrTx/>
              <a:buSzTx/>
              <a:buFontTx/>
              <a:buNone/>
            </a:pPr>
            <a:endParaRPr lang="en-US" altLang="en-US" sz="2000"/>
          </a:p>
          <a:p>
            <a:pPr>
              <a:spcBef>
                <a:spcPct val="0"/>
              </a:spcBef>
              <a:buClrTx/>
              <a:buSzTx/>
              <a:buFontTx/>
              <a:buNone/>
            </a:pPr>
            <a:r>
              <a:rPr lang="en-US" altLang="en-US" sz="2000" b="1"/>
              <a:t>So, on which side of the table are the metals? </a:t>
            </a:r>
          </a:p>
        </p:txBody>
      </p:sp>
      <p:pic>
        <p:nvPicPr>
          <p:cNvPr id="23567" name="Picture 15" descr="ACCCC4E9">
            <a:extLst>
              <a:ext uri="{FF2B5EF4-FFF2-40B4-BE49-F238E27FC236}">
                <a16:creationId xmlns:a16="http://schemas.microsoft.com/office/drawing/2014/main" id="{64026260-4715-8B9B-04D1-892E955C05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050"/>
          <a:stretch>
            <a:fillRect/>
          </a:stretch>
        </p:blipFill>
        <p:spPr bwMode="auto">
          <a:xfrm>
            <a:off x="-152400" y="1295400"/>
            <a:ext cx="40767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979BD5D6">
            <a:extLst>
              <a:ext uri="{FF2B5EF4-FFF2-40B4-BE49-F238E27FC236}">
                <a16:creationId xmlns:a16="http://schemas.microsoft.com/office/drawing/2014/main" id="{C0245D6A-74A0-8137-B189-CE299DE86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4793"/>
          <a:stretch>
            <a:fillRect/>
          </a:stretch>
        </p:blipFill>
        <p:spPr bwMode="auto">
          <a:xfrm>
            <a:off x="3810000" y="1371600"/>
            <a:ext cx="3286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17" descr="17A27854">
            <a:extLst>
              <a:ext uri="{FF2B5EF4-FFF2-40B4-BE49-F238E27FC236}">
                <a16:creationId xmlns:a16="http://schemas.microsoft.com/office/drawing/2014/main" id="{4A88277D-2819-BC24-85BC-2FA91EA57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4419600"/>
            <a:ext cx="41814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blinds(horizontal)">
                                      <p:cBhvr>
                                        <p:cTn id="7" dur="500"/>
                                        <p:tgtEl>
                                          <p:spTgt spid="235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blinds(horizontal)">
                                      <p:cBhvr>
                                        <p:cTn id="10" dur="500"/>
                                        <p:tgtEl>
                                          <p:spTgt spid="23558"/>
                                        </p:tgtEl>
                                      </p:cBhvr>
                                    </p:animEffect>
                                  </p:childTnLst>
                                </p:cTn>
                              </p:par>
                              <p:par>
                                <p:cTn id="11" presetID="3" presetClass="entr" presetSubtype="10" fill="hold" nodeType="withEffect">
                                  <p:stCondLst>
                                    <p:cond delay="0"/>
                                  </p:stCondLst>
                                  <p:childTnLst>
                                    <p:set>
                                      <p:cBhvr>
                                        <p:cTn id="12" dur="1" fill="hold">
                                          <p:stCondLst>
                                            <p:cond delay="0"/>
                                          </p:stCondLst>
                                        </p:cTn>
                                        <p:tgtEl>
                                          <p:spTgt spid="23568"/>
                                        </p:tgtEl>
                                        <p:attrNameLst>
                                          <p:attrName>style.visibility</p:attrName>
                                        </p:attrNameLst>
                                      </p:cBhvr>
                                      <p:to>
                                        <p:strVal val="visible"/>
                                      </p:to>
                                    </p:set>
                                    <p:animEffect transition="in" filter="blinds(horizontal)">
                                      <p:cBhvr>
                                        <p:cTn id="13" dur="500"/>
                                        <p:tgtEl>
                                          <p:spTgt spid="2356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564">
                                            <p:txEl>
                                              <p:pRg st="0" end="0"/>
                                            </p:txEl>
                                          </p:spTgt>
                                        </p:tgtEl>
                                        <p:attrNameLst>
                                          <p:attrName>style.visibility</p:attrName>
                                        </p:attrNameLst>
                                      </p:cBhvr>
                                      <p:to>
                                        <p:strVal val="visible"/>
                                      </p:to>
                                    </p:set>
                                    <p:animEffect transition="in" filter="blinds(horizontal)">
                                      <p:cBhvr>
                                        <p:cTn id="16" dur="500"/>
                                        <p:tgtEl>
                                          <p:spTgt spid="23564">
                                            <p:txEl>
                                              <p:pRg st="0" end="0"/>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564">
                                            <p:txEl>
                                              <p:pRg st="2" end="2"/>
                                            </p:txEl>
                                          </p:spTgt>
                                        </p:tgtEl>
                                        <p:attrNameLst>
                                          <p:attrName>style.visibility</p:attrName>
                                        </p:attrNameLst>
                                      </p:cBhvr>
                                      <p:to>
                                        <p:strVal val="visible"/>
                                      </p:to>
                                    </p:set>
                                    <p:animEffect transition="in" filter="blinds(horizontal)">
                                      <p:cBhvr>
                                        <p:cTn id="19" dur="500"/>
                                        <p:tgtEl>
                                          <p:spTgt spid="23564">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3569"/>
                                        </p:tgtEl>
                                        <p:attrNameLst>
                                          <p:attrName>style.visibility</p:attrName>
                                        </p:attrNameLst>
                                      </p:cBhvr>
                                      <p:to>
                                        <p:strVal val="visible"/>
                                      </p:to>
                                    </p:set>
                                    <p:animEffect transition="in" filter="blinds(horizontal)">
                                      <p:cBhvr>
                                        <p:cTn id="22" dur="500"/>
                                        <p:tgtEl>
                                          <p:spTgt spid="23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P spid="2356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56E47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13"/>
            <a:ext cx="38576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Grp="1" noChangeArrowheads="1"/>
          </p:cNvSpPr>
          <p:nvPr>
            <p:ph type="title"/>
          </p:nvPr>
        </p:nvSpPr>
        <p:spPr>
          <a:xfrm>
            <a:off x="457200" y="-76200"/>
            <a:ext cx="8229600" cy="1143000"/>
          </a:xfrm>
        </p:spPr>
        <p:txBody>
          <a:bodyPr/>
          <a:lstStyle/>
          <a:p>
            <a:pPr eaLnBrk="1" hangingPunct="1"/>
            <a:r>
              <a:rPr lang="en-US"/>
              <a:t>The Ionic Bond</a:t>
            </a:r>
          </a:p>
        </p:txBody>
      </p:sp>
      <p:sp>
        <p:nvSpPr>
          <p:cNvPr id="14345" name="Text Box 9"/>
          <p:cNvSpPr txBox="1">
            <a:spLocks noChangeArrowheads="1"/>
          </p:cNvSpPr>
          <p:nvPr/>
        </p:nvSpPr>
        <p:spPr bwMode="auto">
          <a:xfrm>
            <a:off x="1447800" y="822325"/>
            <a:ext cx="7696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2522538" indent="-119063">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400" dirty="0"/>
              <a:t>In reality, ions will not get infinitely close to each other because ?  </a:t>
            </a:r>
          </a:p>
          <a:p>
            <a:pPr lvl="1">
              <a:spcBef>
                <a:spcPct val="0"/>
              </a:spcBef>
              <a:buClrTx/>
              <a:buSzTx/>
              <a:buFontTx/>
              <a:buChar char="•"/>
            </a:pPr>
            <a:r>
              <a:rPr lang="en-US" sz="2000" dirty="0"/>
              <a:t>repulsion between nuclei</a:t>
            </a:r>
          </a:p>
          <a:p>
            <a:pPr lvl="1">
              <a:spcBef>
                <a:spcPct val="0"/>
              </a:spcBef>
              <a:buClrTx/>
              <a:buSzTx/>
              <a:buFontTx/>
              <a:buChar char="•"/>
            </a:pPr>
            <a:r>
              <a:rPr lang="en-US" sz="2000" dirty="0"/>
              <a:t>electrons in the same region can not occupy the same quantum states (Pauli exclusion principle), thus increasing the energy of the ion</a:t>
            </a:r>
          </a:p>
        </p:txBody>
      </p:sp>
      <p:pic>
        <p:nvPicPr>
          <p:cNvPr id="14349" name="Picture 13" descr="BE9E5A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3656013"/>
            <a:ext cx="40386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4"/>
          <p:cNvSpPr>
            <a:spLocks noChangeArrowheads="1"/>
          </p:cNvSpPr>
          <p:nvPr/>
        </p:nvSpPr>
        <p:spPr bwMode="auto">
          <a:xfrm>
            <a:off x="241300" y="4113213"/>
            <a:ext cx="4733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2000"/>
              <a:t>2nd term describes repulsion (two free parameters: B and 6&lt;n&lt;10)</a:t>
            </a:r>
          </a:p>
          <a:p>
            <a:pPr>
              <a:spcBef>
                <a:spcPct val="0"/>
              </a:spcBef>
              <a:buClrTx/>
              <a:buSzTx/>
              <a:buFontTx/>
              <a:buChar char="•"/>
            </a:pPr>
            <a:r>
              <a:rPr lang="en-US" sz="2000"/>
              <a:t>This leads to a minimum energy as a function of </a:t>
            </a:r>
            <a:r>
              <a:rPr lang="en-US" sz="2000" i="1"/>
              <a:t>R</a:t>
            </a:r>
            <a:r>
              <a:rPr lang="en-US" sz="2000"/>
              <a:t> which defines distance between ions in molecule:  </a:t>
            </a:r>
          </a:p>
        </p:txBody>
      </p:sp>
      <p:grpSp>
        <p:nvGrpSpPr>
          <p:cNvPr id="2" name="Group 13"/>
          <p:cNvGrpSpPr>
            <a:grpSpLocks/>
          </p:cNvGrpSpPr>
          <p:nvPr/>
        </p:nvGrpSpPr>
        <p:grpSpPr bwMode="auto">
          <a:xfrm>
            <a:off x="71438" y="3551238"/>
            <a:ext cx="2620962" cy="381000"/>
            <a:chOff x="381000" y="3962400"/>
            <a:chExt cx="2621266" cy="381000"/>
          </a:xfrm>
        </p:grpSpPr>
        <p:sp>
          <p:nvSpPr>
            <p:cNvPr id="11" name="Right Arrow 10"/>
            <p:cNvSpPr/>
            <p:nvPr/>
          </p:nvSpPr>
          <p:spPr>
            <a:xfrm>
              <a:off x="381000" y="4038600"/>
              <a:ext cx="60967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2" name="TextBox 11"/>
            <p:cNvSpPr txBox="1">
              <a:spLocks noChangeArrowheads="1"/>
            </p:cNvSpPr>
            <p:nvPr/>
          </p:nvSpPr>
          <p:spPr bwMode="auto">
            <a:xfrm>
              <a:off x="1066800" y="3962400"/>
              <a:ext cx="193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solidFill>
                    <a:schemeClr val="tx2"/>
                  </a:solidFill>
                </a:rPr>
                <a:t>Effective potential </a:t>
              </a:r>
            </a:p>
          </p:txBody>
        </p:sp>
      </p:grpSp>
      <p:graphicFrame>
        <p:nvGraphicFramePr>
          <p:cNvPr id="13" name="Object 12"/>
          <p:cNvGraphicFramePr>
            <a:graphicFrameLocks noChangeAspect="1"/>
          </p:cNvGraphicFramePr>
          <p:nvPr/>
        </p:nvGraphicFramePr>
        <p:xfrm>
          <a:off x="3068638" y="3351213"/>
          <a:ext cx="1728787" cy="781050"/>
        </p:xfrm>
        <a:graphic>
          <a:graphicData uri="http://schemas.openxmlformats.org/presentationml/2006/ole">
            <mc:AlternateContent xmlns:mc="http://schemas.openxmlformats.org/markup-compatibility/2006">
              <mc:Choice xmlns:v="urn:schemas-microsoft-com:vml" Requires="v">
                <p:oleObj name="Equation" r:id="rId5" imgW="927100" imgH="419100" progId="Equation.3">
                  <p:embed/>
                </p:oleObj>
              </mc:Choice>
              <mc:Fallback>
                <p:oleObj name="Equation" r:id="rId5" imgW="927100" imgH="419100" progId="Equation.3">
                  <p:embed/>
                  <p:pic>
                    <p:nvPicPr>
                      <p:cNvPr id="13"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8638" y="3351213"/>
                        <a:ext cx="1728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23"/>
          <p:cNvGraphicFramePr>
            <a:graphicFrameLocks noChangeAspect="1"/>
          </p:cNvGraphicFramePr>
          <p:nvPr/>
        </p:nvGraphicFramePr>
        <p:xfrm>
          <a:off x="1565275" y="2509838"/>
          <a:ext cx="1503363" cy="557212"/>
        </p:xfrm>
        <a:graphic>
          <a:graphicData uri="http://schemas.openxmlformats.org/presentationml/2006/ole">
            <mc:AlternateContent xmlns:mc="http://schemas.openxmlformats.org/markup-compatibility/2006">
              <mc:Choice xmlns:v="urn:schemas-microsoft-com:vml" Requires="v">
                <p:oleObj name="Equation" r:id="rId7" imgW="2070100" imgH="762000" progId="Equation.3">
                  <p:embed/>
                </p:oleObj>
              </mc:Choice>
              <mc:Fallback>
                <p:oleObj name="Equation" r:id="rId7" imgW="2070100" imgH="762000" progId="Equation.3">
                  <p:embed/>
                  <p:pic>
                    <p:nvPicPr>
                      <p:cNvPr id="17"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65275" y="2509838"/>
                        <a:ext cx="150336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5050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10" dur="500"/>
                                        <p:tgtEl>
                                          <p:spTgt spid="1434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5">
                                            <p:txEl>
                                              <p:pRg st="1" end="1"/>
                                            </p:txEl>
                                          </p:spTgt>
                                        </p:tgtEl>
                                        <p:attrNameLst>
                                          <p:attrName>style.visibility</p:attrName>
                                        </p:attrNameLst>
                                      </p:cBhvr>
                                      <p:to>
                                        <p:strVal val="visible"/>
                                      </p:to>
                                    </p:set>
                                    <p:animEffect transition="in" filter="blinds(horizontal)">
                                      <p:cBhvr>
                                        <p:cTn id="16" dur="500"/>
                                        <p:tgtEl>
                                          <p:spTgt spid="14345">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345">
                                            <p:txEl>
                                              <p:pRg st="2" end="2"/>
                                            </p:txEl>
                                          </p:spTgt>
                                        </p:tgtEl>
                                        <p:attrNameLst>
                                          <p:attrName>style.visibility</p:attrName>
                                        </p:attrNameLst>
                                      </p:cBhvr>
                                      <p:to>
                                        <p:strVal val="visible"/>
                                      </p:to>
                                    </p:set>
                                    <p:animEffect transition="in" filter="blinds(horizontal)">
                                      <p:cBhvr>
                                        <p:cTn id="19" dur="500"/>
                                        <p:tgtEl>
                                          <p:spTgt spid="14345">
                                            <p:txEl>
                                              <p:pRg st="2" end="2"/>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14350">
                                            <p:txEl>
                                              <p:pRg st="0" end="0"/>
                                            </p:txEl>
                                          </p:spTgt>
                                        </p:tgtEl>
                                        <p:attrNameLst>
                                          <p:attrName>style.visibility</p:attrName>
                                        </p:attrNameLst>
                                      </p:cBhvr>
                                      <p:to>
                                        <p:strVal val="visible"/>
                                      </p:to>
                                    </p:set>
                                    <p:animEffect transition="in" filter="blinds(horizontal)">
                                      <p:cBhvr>
                                        <p:cTn id="26" dur="500"/>
                                        <p:tgtEl>
                                          <p:spTgt spid="14350">
                                            <p:txEl>
                                              <p:pRg st="0" end="0"/>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350">
                                            <p:txEl>
                                              <p:pRg st="1" end="1"/>
                                            </p:txEl>
                                          </p:spTgt>
                                        </p:tgtEl>
                                        <p:attrNameLst>
                                          <p:attrName>style.visibility</p:attrName>
                                        </p:attrNameLst>
                                      </p:cBhvr>
                                      <p:to>
                                        <p:strVal val="visible"/>
                                      </p:to>
                                    </p:set>
                                    <p:animEffect transition="in" filter="blinds(horizontal)">
                                      <p:cBhvr>
                                        <p:cTn id="29" dur="500"/>
                                        <p:tgtEl>
                                          <p:spTgt spid="14350">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blinds(horizontal)">
                                      <p:cBhvr>
                                        <p:cTn id="32"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bldLvl="2"/>
      <p:bldP spid="1435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56E47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1313"/>
            <a:ext cx="38576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4"/>
          <p:cNvSpPr>
            <a:spLocks noGrp="1" noChangeArrowheads="1"/>
          </p:cNvSpPr>
          <p:nvPr>
            <p:ph type="title"/>
          </p:nvPr>
        </p:nvSpPr>
        <p:spPr>
          <a:xfrm>
            <a:off x="457200" y="-76200"/>
            <a:ext cx="8229600" cy="1143000"/>
          </a:xfrm>
        </p:spPr>
        <p:txBody>
          <a:bodyPr/>
          <a:lstStyle/>
          <a:p>
            <a:pPr eaLnBrk="1" hangingPunct="1"/>
            <a:r>
              <a:rPr lang="en-US"/>
              <a:t>The Ionic Bond</a:t>
            </a:r>
          </a:p>
        </p:txBody>
      </p:sp>
      <p:sp>
        <p:nvSpPr>
          <p:cNvPr id="14345" name="Text Box 9"/>
          <p:cNvSpPr txBox="1">
            <a:spLocks noChangeArrowheads="1"/>
          </p:cNvSpPr>
          <p:nvPr/>
        </p:nvSpPr>
        <p:spPr bwMode="auto">
          <a:xfrm>
            <a:off x="1447800" y="822325"/>
            <a:ext cx="76962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2522538" indent="-119063">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400" dirty="0"/>
              <a:t>In reality, ions will not get infinitely close to each other because ?  </a:t>
            </a:r>
          </a:p>
          <a:p>
            <a:pPr lvl="1">
              <a:spcBef>
                <a:spcPct val="0"/>
              </a:spcBef>
              <a:buClrTx/>
              <a:buSzTx/>
              <a:buFontTx/>
              <a:buChar char="•"/>
            </a:pPr>
            <a:r>
              <a:rPr lang="en-US" sz="2000" dirty="0"/>
              <a:t>repulsion between nuclei</a:t>
            </a:r>
          </a:p>
          <a:p>
            <a:pPr lvl="1">
              <a:spcBef>
                <a:spcPct val="0"/>
              </a:spcBef>
              <a:buClrTx/>
              <a:buSzTx/>
              <a:buFontTx/>
              <a:buChar char="•"/>
            </a:pPr>
            <a:r>
              <a:rPr lang="en-US" sz="2000" dirty="0"/>
              <a:t>electrons in the same region can not occupy the same quantum states (Pauli exclusion principle), thus increasing the energy of the ion</a:t>
            </a:r>
          </a:p>
        </p:txBody>
      </p:sp>
      <p:sp>
        <p:nvSpPr>
          <p:cNvPr id="14346" name="Text Box 10"/>
          <p:cNvSpPr txBox="1">
            <a:spLocks noChangeArrowheads="1"/>
          </p:cNvSpPr>
          <p:nvPr/>
        </p:nvSpPr>
        <p:spPr bwMode="auto">
          <a:xfrm>
            <a:off x="161925" y="5748338"/>
            <a:ext cx="8982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2200"/>
              <a:t>A </a:t>
            </a:r>
            <a:r>
              <a:rPr lang="en-US" sz="2200" b="1"/>
              <a:t>reasonable approximation </a:t>
            </a:r>
            <a:r>
              <a:rPr lang="en-US" sz="2200"/>
              <a:t>for the binding energy can be obtained from </a:t>
            </a:r>
            <a:r>
              <a:rPr lang="en-US" sz="2200" i="1">
                <a:latin typeface="Times New Roman" panose="02020603050405020304" pitchFamily="18" charset="0"/>
              </a:rPr>
              <a:t>R</a:t>
            </a:r>
            <a:r>
              <a:rPr lang="en-US" sz="2200" baseline="-25000">
                <a:latin typeface="Times New Roman" panose="02020603050405020304" pitchFamily="18" charset="0"/>
              </a:rPr>
              <a:t>0</a:t>
            </a:r>
            <a:r>
              <a:rPr lang="en-US" sz="2200"/>
              <a:t>:</a:t>
            </a:r>
          </a:p>
        </p:txBody>
      </p:sp>
      <p:graphicFrame>
        <p:nvGraphicFramePr>
          <p:cNvPr id="14347" name="Object 11"/>
          <p:cNvGraphicFramePr>
            <a:graphicFrameLocks noChangeAspect="1"/>
          </p:cNvGraphicFramePr>
          <p:nvPr/>
        </p:nvGraphicFramePr>
        <p:xfrm>
          <a:off x="3633788" y="6065838"/>
          <a:ext cx="2682875" cy="836612"/>
        </p:xfrm>
        <a:graphic>
          <a:graphicData uri="http://schemas.openxmlformats.org/presentationml/2006/ole">
            <mc:AlternateContent xmlns:mc="http://schemas.openxmlformats.org/markup-compatibility/2006">
              <mc:Choice xmlns:v="urn:schemas-microsoft-com:vml" Requires="v">
                <p:oleObj name="Equation" r:id="rId4" imgW="1473200" imgH="457200" progId="Equation.3">
                  <p:embed/>
                </p:oleObj>
              </mc:Choice>
              <mc:Fallback>
                <p:oleObj name="Equation" r:id="rId4" imgW="14732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3788" y="6065838"/>
                        <a:ext cx="268287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4349" name="Picture 13" descr="BE9E5A6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13" y="3656013"/>
            <a:ext cx="40386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14"/>
          <p:cNvSpPr>
            <a:spLocks noChangeArrowheads="1"/>
          </p:cNvSpPr>
          <p:nvPr/>
        </p:nvSpPr>
        <p:spPr bwMode="auto">
          <a:xfrm>
            <a:off x="241300" y="4113213"/>
            <a:ext cx="47339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Char char="•"/>
            </a:pPr>
            <a:r>
              <a:rPr lang="en-US" sz="2000"/>
              <a:t>2nd term describes repulsion (two free parameters: B and 6&lt;n&lt;10)</a:t>
            </a:r>
          </a:p>
          <a:p>
            <a:pPr>
              <a:spcBef>
                <a:spcPct val="0"/>
              </a:spcBef>
              <a:buClrTx/>
              <a:buSzTx/>
              <a:buFontTx/>
              <a:buChar char="•"/>
            </a:pPr>
            <a:r>
              <a:rPr lang="en-US" sz="2000"/>
              <a:t>This leads to a minimum energy as a function of </a:t>
            </a:r>
            <a:r>
              <a:rPr lang="en-US" sz="2000" i="1"/>
              <a:t>R</a:t>
            </a:r>
            <a:r>
              <a:rPr lang="en-US" sz="2000"/>
              <a:t> which defines distance between ions in molecule:  </a:t>
            </a:r>
          </a:p>
        </p:txBody>
      </p:sp>
      <p:grpSp>
        <p:nvGrpSpPr>
          <p:cNvPr id="2" name="Group 13"/>
          <p:cNvGrpSpPr>
            <a:grpSpLocks/>
          </p:cNvGrpSpPr>
          <p:nvPr/>
        </p:nvGrpSpPr>
        <p:grpSpPr bwMode="auto">
          <a:xfrm>
            <a:off x="71438" y="3551238"/>
            <a:ext cx="2620962" cy="381000"/>
            <a:chOff x="381000" y="3962400"/>
            <a:chExt cx="2621266" cy="381000"/>
          </a:xfrm>
        </p:grpSpPr>
        <p:sp>
          <p:nvSpPr>
            <p:cNvPr id="11" name="Right Arrow 10"/>
            <p:cNvSpPr/>
            <p:nvPr/>
          </p:nvSpPr>
          <p:spPr>
            <a:xfrm>
              <a:off x="381000" y="4038600"/>
              <a:ext cx="60967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2" name="TextBox 11"/>
            <p:cNvSpPr txBox="1">
              <a:spLocks noChangeArrowheads="1"/>
            </p:cNvSpPr>
            <p:nvPr/>
          </p:nvSpPr>
          <p:spPr bwMode="auto">
            <a:xfrm>
              <a:off x="1066800" y="3962400"/>
              <a:ext cx="19354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r>
                <a:rPr lang="en-US" sz="1800">
                  <a:solidFill>
                    <a:schemeClr val="tx2"/>
                  </a:solidFill>
                </a:rPr>
                <a:t>Effective potential </a:t>
              </a:r>
            </a:p>
          </p:txBody>
        </p:sp>
      </p:grpSp>
      <p:graphicFrame>
        <p:nvGraphicFramePr>
          <p:cNvPr id="13" name="Object 12"/>
          <p:cNvGraphicFramePr>
            <a:graphicFrameLocks noChangeAspect="1"/>
          </p:cNvGraphicFramePr>
          <p:nvPr/>
        </p:nvGraphicFramePr>
        <p:xfrm>
          <a:off x="3068638" y="3351213"/>
          <a:ext cx="1728787" cy="781050"/>
        </p:xfrm>
        <a:graphic>
          <a:graphicData uri="http://schemas.openxmlformats.org/presentationml/2006/ole">
            <mc:AlternateContent xmlns:mc="http://schemas.openxmlformats.org/markup-compatibility/2006">
              <mc:Choice xmlns:v="urn:schemas-microsoft-com:vml" Requires="v">
                <p:oleObj name="Equation" r:id="rId7" imgW="927100" imgH="419100" progId="Equation.3">
                  <p:embed/>
                </p:oleObj>
              </mc:Choice>
              <mc:Fallback>
                <p:oleObj name="Equation" r:id="rId7" imgW="927100" imgH="419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8638" y="3351213"/>
                        <a:ext cx="172878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23"/>
          <p:cNvGraphicFramePr>
            <a:graphicFrameLocks noChangeAspect="1"/>
          </p:cNvGraphicFramePr>
          <p:nvPr/>
        </p:nvGraphicFramePr>
        <p:xfrm>
          <a:off x="1565275" y="2509838"/>
          <a:ext cx="1503363" cy="557212"/>
        </p:xfrm>
        <a:graphic>
          <a:graphicData uri="http://schemas.openxmlformats.org/presentationml/2006/ole">
            <mc:AlternateContent xmlns:mc="http://schemas.openxmlformats.org/markup-compatibility/2006">
              <mc:Choice xmlns:v="urn:schemas-microsoft-com:vml" Requires="v">
                <p:oleObj name="Equation" r:id="rId9" imgW="2070100" imgH="762000" progId="Equation.3">
                  <p:embed/>
                </p:oleObj>
              </mc:Choice>
              <mc:Fallback>
                <p:oleObj name="Equation" r:id="rId9" imgW="2070100" imgH="762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65275" y="2509838"/>
                        <a:ext cx="1503363" cy="557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68177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blinds(horizontal)">
                                      <p:cBhvr>
                                        <p:cTn id="7" dur="500"/>
                                        <p:tgtEl>
                                          <p:spTgt spid="143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345">
                                            <p:txEl>
                                              <p:pRg st="0" end="0"/>
                                            </p:txEl>
                                          </p:spTgt>
                                        </p:tgtEl>
                                        <p:attrNameLst>
                                          <p:attrName>style.visibility</p:attrName>
                                        </p:attrNameLst>
                                      </p:cBhvr>
                                      <p:to>
                                        <p:strVal val="visible"/>
                                      </p:to>
                                    </p:set>
                                    <p:animEffect transition="in" filter="blinds(horizontal)">
                                      <p:cBhvr>
                                        <p:cTn id="10" dur="500"/>
                                        <p:tgtEl>
                                          <p:spTgt spid="14345">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4345">
                                            <p:txEl>
                                              <p:pRg st="1" end="1"/>
                                            </p:txEl>
                                          </p:spTgt>
                                        </p:tgtEl>
                                        <p:attrNameLst>
                                          <p:attrName>style.visibility</p:attrName>
                                        </p:attrNameLst>
                                      </p:cBhvr>
                                      <p:to>
                                        <p:strVal val="visible"/>
                                      </p:to>
                                    </p:set>
                                    <p:animEffect transition="in" filter="blinds(horizontal)">
                                      <p:cBhvr>
                                        <p:cTn id="16" dur="500"/>
                                        <p:tgtEl>
                                          <p:spTgt spid="14345">
                                            <p:txEl>
                                              <p:pRg st="1" end="1"/>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345">
                                            <p:txEl>
                                              <p:pRg st="2" end="2"/>
                                            </p:txEl>
                                          </p:spTgt>
                                        </p:tgtEl>
                                        <p:attrNameLst>
                                          <p:attrName>style.visibility</p:attrName>
                                        </p:attrNameLst>
                                      </p:cBhvr>
                                      <p:to>
                                        <p:strVal val="visible"/>
                                      </p:to>
                                    </p:set>
                                    <p:animEffect transition="in" filter="blinds(horizontal)">
                                      <p:cBhvr>
                                        <p:cTn id="19" dur="500"/>
                                        <p:tgtEl>
                                          <p:spTgt spid="14345">
                                            <p:txEl>
                                              <p:pRg st="2" end="2"/>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3" presetClass="entr" presetSubtype="10" fill="hold" grpId="0" nodeType="withEffect">
                                  <p:stCondLst>
                                    <p:cond delay="0"/>
                                  </p:stCondLst>
                                  <p:childTnLst>
                                    <p:set>
                                      <p:cBhvr>
                                        <p:cTn id="25" dur="1" fill="hold">
                                          <p:stCondLst>
                                            <p:cond delay="0"/>
                                          </p:stCondLst>
                                        </p:cTn>
                                        <p:tgtEl>
                                          <p:spTgt spid="14350">
                                            <p:txEl>
                                              <p:pRg st="0" end="0"/>
                                            </p:txEl>
                                          </p:spTgt>
                                        </p:tgtEl>
                                        <p:attrNameLst>
                                          <p:attrName>style.visibility</p:attrName>
                                        </p:attrNameLst>
                                      </p:cBhvr>
                                      <p:to>
                                        <p:strVal val="visible"/>
                                      </p:to>
                                    </p:set>
                                    <p:animEffect transition="in" filter="blinds(horizontal)">
                                      <p:cBhvr>
                                        <p:cTn id="26" dur="500"/>
                                        <p:tgtEl>
                                          <p:spTgt spid="14350">
                                            <p:txEl>
                                              <p:pRg st="0" end="0"/>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4350">
                                            <p:txEl>
                                              <p:pRg st="1" end="1"/>
                                            </p:txEl>
                                          </p:spTgt>
                                        </p:tgtEl>
                                        <p:attrNameLst>
                                          <p:attrName>style.visibility</p:attrName>
                                        </p:attrNameLst>
                                      </p:cBhvr>
                                      <p:to>
                                        <p:strVal val="visible"/>
                                      </p:to>
                                    </p:set>
                                    <p:animEffect transition="in" filter="blinds(horizontal)">
                                      <p:cBhvr>
                                        <p:cTn id="29" dur="500"/>
                                        <p:tgtEl>
                                          <p:spTgt spid="14350">
                                            <p:txEl>
                                              <p:pRg st="1" end="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4349"/>
                                        </p:tgtEl>
                                        <p:attrNameLst>
                                          <p:attrName>style.visibility</p:attrName>
                                        </p:attrNameLst>
                                      </p:cBhvr>
                                      <p:to>
                                        <p:strVal val="visible"/>
                                      </p:to>
                                    </p:set>
                                    <p:animEffect transition="in" filter="blinds(horizontal)">
                                      <p:cBhvr>
                                        <p:cTn id="32" dur="500"/>
                                        <p:tgtEl>
                                          <p:spTgt spid="1434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346"/>
                                        </p:tgtEl>
                                        <p:attrNameLst>
                                          <p:attrName>style.visibility</p:attrName>
                                        </p:attrNameLst>
                                      </p:cBhvr>
                                      <p:to>
                                        <p:strVal val="visible"/>
                                      </p:to>
                                    </p:set>
                                    <p:animEffect transition="in" filter="blinds(horizontal)">
                                      <p:cBhvr>
                                        <p:cTn id="35" dur="500"/>
                                        <p:tgtEl>
                                          <p:spTgt spid="14346"/>
                                        </p:tgtEl>
                                      </p:cBhvr>
                                    </p:animEffect>
                                  </p:childTnLst>
                                </p:cTn>
                              </p:par>
                              <p:par>
                                <p:cTn id="36" presetID="3" presetClass="entr" presetSubtype="10" fill="hold" nodeType="withEffect">
                                  <p:stCondLst>
                                    <p:cond delay="0"/>
                                  </p:stCondLst>
                                  <p:childTnLst>
                                    <p:set>
                                      <p:cBhvr>
                                        <p:cTn id="37" dur="1" fill="hold">
                                          <p:stCondLst>
                                            <p:cond delay="0"/>
                                          </p:stCondLst>
                                        </p:cTn>
                                        <p:tgtEl>
                                          <p:spTgt spid="14347"/>
                                        </p:tgtEl>
                                        <p:attrNameLst>
                                          <p:attrName>style.visibility</p:attrName>
                                        </p:attrNameLst>
                                      </p:cBhvr>
                                      <p:to>
                                        <p:strVal val="visible"/>
                                      </p:to>
                                    </p:set>
                                    <p:animEffect transition="in" filter="blinds(horizontal)">
                                      <p:cBhvr>
                                        <p:cTn id="38"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bldLvl="2"/>
      <p:bldP spid="14346" grpId="0"/>
      <p:bldP spid="14350"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p:txBody>
      </p:sp>
      <p:graphicFrame>
        <p:nvGraphicFramePr>
          <p:cNvPr id="3" name="Object 11"/>
          <p:cNvGraphicFramePr>
            <a:graphicFrameLocks noChangeAspect="1"/>
          </p:cNvGraphicFramePr>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pic>
        <p:nvPicPr>
          <p:cNvPr id="78850" name="Picture 2" descr="https://upload.wikimedia.org/wikipedia/commons/2/29/Na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617691"/>
            <a:ext cx="2555875" cy="24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9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a:p>
            <a:r>
              <a:rPr lang="en-US" dirty="0">
                <a:sym typeface="Symbol" panose="05050102010706020507" pitchFamily="18" charset="2"/>
              </a:rPr>
              <a:t></a:t>
            </a:r>
            <a:r>
              <a:rPr lang="en-US" dirty="0" err="1"/>
              <a:t>E</a:t>
            </a:r>
            <a:r>
              <a:rPr lang="en-US" baseline="-25000" dirty="0" err="1"/>
              <a:t>NaCl</a:t>
            </a:r>
            <a:r>
              <a:rPr lang="en-US" dirty="0"/>
              <a:t> = 1.5 eV (Na ionization – Cl affinity)</a:t>
            </a:r>
          </a:p>
        </p:txBody>
      </p:sp>
      <p:graphicFrame>
        <p:nvGraphicFramePr>
          <p:cNvPr id="3" name="Object 11"/>
          <p:cNvGraphicFramePr>
            <a:graphicFrameLocks noChangeAspect="1"/>
          </p:cNvGraphicFramePr>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pic>
        <p:nvPicPr>
          <p:cNvPr id="78850" name="Picture 2" descr="https://upload.wikimedia.org/wikipedia/commons/2/29/Na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617691"/>
            <a:ext cx="2555875" cy="24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08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8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a:p>
            <a:r>
              <a:rPr lang="en-US" dirty="0">
                <a:sym typeface="Symbol" panose="05050102010706020507" pitchFamily="18" charset="2"/>
              </a:rPr>
              <a:t></a:t>
            </a:r>
            <a:r>
              <a:rPr lang="en-US" dirty="0" err="1"/>
              <a:t>E</a:t>
            </a:r>
            <a:r>
              <a:rPr lang="en-US" baseline="-25000" dirty="0" err="1"/>
              <a:t>NaCl</a:t>
            </a:r>
            <a:r>
              <a:rPr lang="en-US" dirty="0"/>
              <a:t> = 1.5 eV (Na ionization – </a:t>
            </a:r>
            <a:r>
              <a:rPr lang="en-US" dirty="0" err="1"/>
              <a:t>Cl</a:t>
            </a:r>
            <a:r>
              <a:rPr lang="en-US" dirty="0"/>
              <a:t> affinity)</a:t>
            </a:r>
          </a:p>
          <a:p>
            <a:r>
              <a:rPr lang="en-US" dirty="0"/>
              <a:t>Is R</a:t>
            </a:r>
            <a:r>
              <a:rPr lang="en-US" baseline="-25000" dirty="0"/>
              <a:t>o</a:t>
            </a:r>
            <a:r>
              <a:rPr lang="en-US" dirty="0"/>
              <a:t> = </a:t>
            </a:r>
            <a:r>
              <a:rPr lang="en-US" dirty="0" err="1"/>
              <a:t>R</a:t>
            </a:r>
            <a:r>
              <a:rPr lang="en-US" baseline="-25000" dirty="0" err="1"/>
              <a:t>c</a:t>
            </a:r>
            <a:r>
              <a:rPr lang="en-US" dirty="0"/>
              <a:t>?</a:t>
            </a:r>
          </a:p>
        </p:txBody>
      </p:sp>
      <p:graphicFrame>
        <p:nvGraphicFramePr>
          <p:cNvPr id="3" name="Object 11"/>
          <p:cNvGraphicFramePr>
            <a:graphicFrameLocks noChangeAspect="1"/>
          </p:cNvGraphicFramePr>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pic>
        <p:nvPicPr>
          <p:cNvPr id="78850" name="Picture 2" descr="https://upload.wikimedia.org/wikipedia/commons/2/29/Na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617691"/>
            <a:ext cx="2555875" cy="24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888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8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a:p>
            <a:r>
              <a:rPr lang="en-US" dirty="0">
                <a:sym typeface="Symbol" panose="05050102010706020507" pitchFamily="18" charset="2"/>
              </a:rPr>
              <a:t></a:t>
            </a:r>
            <a:r>
              <a:rPr lang="en-US" dirty="0" err="1"/>
              <a:t>E</a:t>
            </a:r>
            <a:r>
              <a:rPr lang="en-US" baseline="-25000" dirty="0" err="1"/>
              <a:t>NaCl</a:t>
            </a:r>
            <a:r>
              <a:rPr lang="en-US" dirty="0"/>
              <a:t> = 1.5 eV (Na ionization – </a:t>
            </a:r>
            <a:r>
              <a:rPr lang="en-US" dirty="0" err="1"/>
              <a:t>Cl</a:t>
            </a:r>
            <a:r>
              <a:rPr lang="en-US" dirty="0"/>
              <a:t> affinity)</a:t>
            </a:r>
          </a:p>
          <a:p>
            <a:r>
              <a:rPr lang="en-US" dirty="0"/>
              <a:t>Is R</a:t>
            </a:r>
            <a:r>
              <a:rPr lang="en-US" baseline="-25000" dirty="0"/>
              <a:t>o</a:t>
            </a:r>
            <a:r>
              <a:rPr lang="en-US" dirty="0"/>
              <a:t> = </a:t>
            </a:r>
            <a:r>
              <a:rPr lang="en-US" dirty="0" err="1"/>
              <a:t>R</a:t>
            </a:r>
            <a:r>
              <a:rPr lang="en-US" baseline="-25000" dirty="0" err="1"/>
              <a:t>c</a:t>
            </a:r>
            <a:r>
              <a:rPr lang="en-US" dirty="0"/>
              <a:t>?</a:t>
            </a:r>
          </a:p>
          <a:p>
            <a:r>
              <a:rPr lang="en-US" dirty="0"/>
              <a:t>How else might we determine it? </a:t>
            </a:r>
          </a:p>
        </p:txBody>
      </p:sp>
      <p:graphicFrame>
        <p:nvGraphicFramePr>
          <p:cNvPr id="3" name="Object 11"/>
          <p:cNvGraphicFramePr>
            <a:graphicFrameLocks noChangeAspect="1"/>
          </p:cNvGraphicFramePr>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pic>
        <p:nvPicPr>
          <p:cNvPr id="78850" name="Picture 2" descr="https://upload.wikimedia.org/wikipedia/commons/2/29/Na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617691"/>
            <a:ext cx="2555875" cy="24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92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8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a:p>
            <a:r>
              <a:rPr lang="en-US" dirty="0">
                <a:sym typeface="Symbol" panose="05050102010706020507" pitchFamily="18" charset="2"/>
              </a:rPr>
              <a:t></a:t>
            </a:r>
            <a:r>
              <a:rPr lang="en-US" dirty="0" err="1"/>
              <a:t>E</a:t>
            </a:r>
            <a:r>
              <a:rPr lang="en-US" baseline="-25000" dirty="0" err="1"/>
              <a:t>NaCl</a:t>
            </a:r>
            <a:r>
              <a:rPr lang="en-US" dirty="0"/>
              <a:t> = 1.5 eV (Na ionization – </a:t>
            </a:r>
            <a:r>
              <a:rPr lang="en-US" dirty="0" err="1"/>
              <a:t>Cl</a:t>
            </a:r>
            <a:r>
              <a:rPr lang="en-US" dirty="0"/>
              <a:t> affinity)</a:t>
            </a:r>
          </a:p>
          <a:p>
            <a:r>
              <a:rPr lang="en-US" dirty="0"/>
              <a:t>Is R</a:t>
            </a:r>
            <a:r>
              <a:rPr lang="en-US" baseline="-25000" dirty="0"/>
              <a:t>o</a:t>
            </a:r>
            <a:r>
              <a:rPr lang="en-US" dirty="0"/>
              <a:t> = </a:t>
            </a:r>
            <a:r>
              <a:rPr lang="en-US" dirty="0" err="1"/>
              <a:t>R</a:t>
            </a:r>
            <a:r>
              <a:rPr lang="en-US" baseline="-25000" dirty="0" err="1"/>
              <a:t>c</a:t>
            </a:r>
            <a:r>
              <a:rPr lang="en-US" dirty="0"/>
              <a:t>?</a:t>
            </a:r>
          </a:p>
          <a:p>
            <a:r>
              <a:rPr lang="en-US" dirty="0"/>
              <a:t>How else might we determine it? </a:t>
            </a:r>
          </a:p>
          <a:p>
            <a:r>
              <a:rPr lang="en-US" dirty="0"/>
              <a:t>How could we find the radius of Na</a:t>
            </a:r>
            <a:r>
              <a:rPr lang="en-US" baseline="30000" dirty="0"/>
              <a:t>+</a:t>
            </a:r>
            <a:r>
              <a:rPr lang="en-US" dirty="0"/>
              <a:t>? </a:t>
            </a:r>
            <a:r>
              <a:rPr lang="en-US" dirty="0" err="1"/>
              <a:t>Cl</a:t>
            </a:r>
            <a:r>
              <a:rPr lang="en-US" baseline="30000" dirty="0"/>
              <a:t>-</a:t>
            </a:r>
            <a:r>
              <a:rPr lang="en-US" dirty="0"/>
              <a:t>?</a:t>
            </a:r>
          </a:p>
        </p:txBody>
      </p:sp>
      <p:graphicFrame>
        <p:nvGraphicFramePr>
          <p:cNvPr id="3" name="Object 11"/>
          <p:cNvGraphicFramePr>
            <a:graphicFrameLocks noChangeAspect="1"/>
          </p:cNvGraphicFramePr>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pic>
        <p:nvPicPr>
          <p:cNvPr id="78850" name="Picture 2" descr="https://upload.wikimedia.org/wikipedia/commons/2/29/NaC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4617691"/>
            <a:ext cx="2555875" cy="24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7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499"/>
                                          </p:stCondLst>
                                        </p:cTn>
                                        <p:tgtEl>
                                          <p:spTgt spid="788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Title 1"/>
          <p:cNvSpPr>
            <a:spLocks noGrp="1"/>
          </p:cNvSpPr>
          <p:nvPr>
            <p:ph type="title"/>
          </p:nvPr>
        </p:nvSpPr>
        <p:spPr>
          <a:xfrm>
            <a:off x="-5080" y="12701"/>
            <a:ext cx="6221413" cy="1143000"/>
          </a:xfrm>
        </p:spPr>
        <p:txBody>
          <a:bodyPr/>
          <a:lstStyle/>
          <a:p>
            <a:r>
              <a:rPr lang="en-US" dirty="0"/>
              <a:t>Approximate for </a:t>
            </a:r>
            <a:r>
              <a:rPr lang="en-US" dirty="0" err="1"/>
              <a:t>NaCl</a:t>
            </a:r>
            <a:endParaRPr lang="en-US" dirty="0"/>
          </a:p>
        </p:txBody>
      </p:sp>
      <p:sp>
        <p:nvSpPr>
          <p:cNvPr id="4" name="Content Placeholder 3"/>
          <p:cNvSpPr>
            <a:spLocks noGrp="1"/>
          </p:cNvSpPr>
          <p:nvPr>
            <p:ph idx="1"/>
          </p:nvPr>
        </p:nvSpPr>
        <p:spPr>
          <a:xfrm>
            <a:off x="19843" y="1717679"/>
            <a:ext cx="8229600" cy="3349625"/>
          </a:xfrm>
        </p:spPr>
        <p:txBody>
          <a:bodyPr/>
          <a:lstStyle/>
          <a:p>
            <a:r>
              <a:rPr lang="en-US" dirty="0"/>
              <a:t>What do we need to know?</a:t>
            </a:r>
          </a:p>
          <a:p>
            <a:r>
              <a:rPr lang="en-US" dirty="0">
                <a:sym typeface="Symbol" panose="05050102010706020507" pitchFamily="18" charset="2"/>
              </a:rPr>
              <a:t></a:t>
            </a:r>
            <a:r>
              <a:rPr lang="en-US" dirty="0" err="1"/>
              <a:t>E</a:t>
            </a:r>
            <a:r>
              <a:rPr lang="en-US" baseline="-25000" dirty="0" err="1"/>
              <a:t>NaCl</a:t>
            </a:r>
            <a:r>
              <a:rPr lang="en-US" dirty="0"/>
              <a:t> = 1.5 eV (Na ionization – </a:t>
            </a:r>
            <a:r>
              <a:rPr lang="en-US" dirty="0" err="1"/>
              <a:t>Cl</a:t>
            </a:r>
            <a:r>
              <a:rPr lang="en-US" dirty="0"/>
              <a:t> affinity)</a:t>
            </a:r>
          </a:p>
          <a:p>
            <a:r>
              <a:rPr lang="en-US" dirty="0"/>
              <a:t>Is R</a:t>
            </a:r>
            <a:r>
              <a:rPr lang="en-US" baseline="-25000" dirty="0"/>
              <a:t>o</a:t>
            </a:r>
            <a:r>
              <a:rPr lang="en-US" dirty="0"/>
              <a:t> = </a:t>
            </a:r>
            <a:r>
              <a:rPr lang="en-US" dirty="0" err="1"/>
              <a:t>R</a:t>
            </a:r>
            <a:r>
              <a:rPr lang="en-US" baseline="-25000" dirty="0" err="1"/>
              <a:t>c</a:t>
            </a:r>
            <a:r>
              <a:rPr lang="en-US" dirty="0"/>
              <a:t>?</a:t>
            </a:r>
          </a:p>
          <a:p>
            <a:r>
              <a:rPr lang="en-US" dirty="0"/>
              <a:t>How else might we determine it? </a:t>
            </a:r>
          </a:p>
          <a:p>
            <a:r>
              <a:rPr lang="en-US" dirty="0"/>
              <a:t>How could we find the radius of Na</a:t>
            </a:r>
            <a:r>
              <a:rPr lang="en-US" baseline="30000" dirty="0"/>
              <a:t>+</a:t>
            </a:r>
            <a:r>
              <a:rPr lang="en-US" dirty="0"/>
              <a:t>? </a:t>
            </a:r>
            <a:r>
              <a:rPr lang="en-US" dirty="0" err="1"/>
              <a:t>Cl</a:t>
            </a:r>
            <a:r>
              <a:rPr lang="en-US" baseline="30000" dirty="0"/>
              <a:t>-</a:t>
            </a:r>
            <a:r>
              <a:rPr lang="en-US" dirty="0"/>
              <a:t>?</a:t>
            </a:r>
          </a:p>
        </p:txBody>
      </p:sp>
      <p:graphicFrame>
        <p:nvGraphicFramePr>
          <p:cNvPr id="3" name="Object 11"/>
          <p:cNvGraphicFramePr>
            <a:graphicFrameLocks noChangeAspect="1"/>
          </p:cNvGraphicFramePr>
          <p:nvPr>
            <p:extLst>
              <p:ext uri="{D42A27DB-BD31-4B8C-83A1-F6EECF244321}">
                <p14:modId xmlns:p14="http://schemas.microsoft.com/office/powerpoint/2010/main" val="1780862914"/>
              </p:ext>
            </p:extLst>
          </p:nvPr>
        </p:nvGraphicFramePr>
        <p:xfrm>
          <a:off x="5437187" y="1042989"/>
          <a:ext cx="3311525" cy="1033463"/>
        </p:xfrm>
        <a:graphic>
          <a:graphicData uri="http://schemas.openxmlformats.org/presentationml/2006/ole">
            <mc:AlternateContent xmlns:mc="http://schemas.openxmlformats.org/markup-compatibility/2006">
              <mc:Choice xmlns:v="urn:schemas-microsoft-com:vml" Requires="v">
                <p:oleObj name="Equation" r:id="rId3" imgW="1473200" imgH="457200" progId="Equation.3">
                  <p:embed/>
                </p:oleObj>
              </mc:Choice>
              <mc:Fallback>
                <p:oleObj name="Equation" r:id="rId3" imgW="14732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7" y="1042989"/>
                        <a:ext cx="331152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a:spLocks noChangeArrowheads="1"/>
          </p:cNvSpPr>
          <p:nvPr/>
        </p:nvSpPr>
        <p:spPr bwMode="auto">
          <a:xfrm>
            <a:off x="6221413" y="-1588"/>
            <a:ext cx="2811462" cy="9223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a:p>
            <a:pPr algn="ctr">
              <a:spcBef>
                <a:spcPct val="0"/>
              </a:spcBef>
              <a:buClrTx/>
              <a:buSzTx/>
              <a:buFontTx/>
              <a:buNone/>
            </a:pPr>
            <a:r>
              <a:rPr lang="en-US" sz="1800">
                <a:sym typeface="Symbol" panose="05050102010706020507" pitchFamily="18" charset="2"/>
              </a:rPr>
              <a:t>ke</a:t>
            </a:r>
            <a:r>
              <a:rPr lang="en-US" sz="1800" baseline="30000">
                <a:sym typeface="Symbol" panose="05050102010706020507" pitchFamily="18" charset="2"/>
              </a:rPr>
              <a:t>2</a:t>
            </a:r>
            <a:r>
              <a:rPr lang="en-US" sz="1800">
                <a:sym typeface="Symbol" panose="05050102010706020507" pitchFamily="18" charset="2"/>
              </a:rPr>
              <a:t>=1.44 eV nm</a:t>
            </a:r>
            <a:endParaRPr lang="en-US" sz="1800"/>
          </a:p>
        </p:txBody>
      </p:sp>
      <p:sp>
        <p:nvSpPr>
          <p:cNvPr id="2" name="Rectangle 1">
            <a:extLst>
              <a:ext uri="{FF2B5EF4-FFF2-40B4-BE49-F238E27FC236}">
                <a16:creationId xmlns:a16="http://schemas.microsoft.com/office/drawing/2014/main" id="{AD889450-DD34-4638-82DB-1999C97EC28B}"/>
              </a:ext>
            </a:extLst>
          </p:cNvPr>
          <p:cNvSpPr/>
          <p:nvPr/>
        </p:nvSpPr>
        <p:spPr>
          <a:xfrm>
            <a:off x="3581400" y="5867400"/>
            <a:ext cx="1315243"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676D97A-1439-4F86-AEB1-1F3F8F139429}"/>
              </a:ext>
            </a:extLst>
          </p:cNvPr>
          <p:cNvPicPr>
            <a:picLocks noChangeAspect="1"/>
          </p:cNvPicPr>
          <p:nvPr/>
        </p:nvPicPr>
        <p:blipFill>
          <a:blip r:embed="rId5"/>
          <a:stretch>
            <a:fillRect/>
          </a:stretch>
        </p:blipFill>
        <p:spPr>
          <a:xfrm>
            <a:off x="0" y="4497349"/>
            <a:ext cx="3452791" cy="2360651"/>
          </a:xfrm>
          <a:prstGeom prst="rect">
            <a:avLst/>
          </a:prstGeom>
        </p:spPr>
      </p:pic>
      <p:pic>
        <p:nvPicPr>
          <p:cNvPr id="7" name="Picture 6">
            <a:extLst>
              <a:ext uri="{FF2B5EF4-FFF2-40B4-BE49-F238E27FC236}">
                <a16:creationId xmlns:a16="http://schemas.microsoft.com/office/drawing/2014/main" id="{3B34C8CE-7D60-40FC-B102-CD4128F81DBF}"/>
              </a:ext>
            </a:extLst>
          </p:cNvPr>
          <p:cNvPicPr>
            <a:picLocks noChangeAspect="1"/>
          </p:cNvPicPr>
          <p:nvPr/>
        </p:nvPicPr>
        <p:blipFill>
          <a:blip r:embed="rId6"/>
          <a:stretch>
            <a:fillRect/>
          </a:stretch>
        </p:blipFill>
        <p:spPr>
          <a:xfrm>
            <a:off x="3352799" y="4740706"/>
            <a:ext cx="5771357" cy="2104593"/>
          </a:xfrm>
          <a:prstGeom prst="rect">
            <a:avLst/>
          </a:prstGeom>
        </p:spPr>
      </p:pic>
    </p:spTree>
    <p:extLst>
      <p:ext uri="{BB962C8B-B14F-4D97-AF65-F5344CB8AC3E}">
        <p14:creationId xmlns:p14="http://schemas.microsoft.com/office/powerpoint/2010/main" val="47157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4">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4">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0"/>
      <p:bldP spid="5"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457200" y="277813"/>
            <a:ext cx="5770563" cy="1139825"/>
          </a:xfrm>
        </p:spPr>
        <p:txBody>
          <a:bodyPr>
            <a:normAutofit fontScale="90000"/>
          </a:bodyPr>
          <a:lstStyle/>
          <a:p>
            <a:r>
              <a:rPr lang="en-US"/>
              <a:t>Attractive Force Rather than Binding Energy</a:t>
            </a:r>
          </a:p>
        </p:txBody>
      </p:sp>
      <p:sp>
        <p:nvSpPr>
          <p:cNvPr id="6" name="Content Placeholder 5"/>
          <p:cNvSpPr>
            <a:spLocks noGrp="1"/>
          </p:cNvSpPr>
          <p:nvPr>
            <p:ph idx="1"/>
          </p:nvPr>
        </p:nvSpPr>
        <p:spPr>
          <a:xfrm>
            <a:off x="179388" y="1600200"/>
            <a:ext cx="8964612" cy="4530725"/>
          </a:xfrm>
        </p:spPr>
        <p:txBody>
          <a:bodyPr/>
          <a:lstStyle/>
          <a:p>
            <a:r>
              <a:rPr lang="en-US" dirty="0"/>
              <a:t>You might also see this done in terms of force. Calculate the coulombic force of attraction between Na</a:t>
            </a:r>
            <a:r>
              <a:rPr lang="en-US" baseline="30000" dirty="0"/>
              <a:t>+</a:t>
            </a:r>
            <a:r>
              <a:rPr lang="en-US" dirty="0"/>
              <a:t> and Cl</a:t>
            </a:r>
            <a:r>
              <a:rPr lang="en-US" baseline="30000" dirty="0"/>
              <a:t>-</a:t>
            </a:r>
            <a:r>
              <a:rPr lang="en-US" dirty="0"/>
              <a:t>. </a:t>
            </a:r>
          </a:p>
        </p:txBody>
      </p:sp>
      <p:sp>
        <p:nvSpPr>
          <p:cNvPr id="9" name="Rectangle 8"/>
          <p:cNvSpPr>
            <a:spLocks noChangeArrowheads="1"/>
          </p:cNvSpPr>
          <p:nvPr/>
        </p:nvSpPr>
        <p:spPr bwMode="auto">
          <a:xfrm>
            <a:off x="6227763" y="87313"/>
            <a:ext cx="2813050"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p:txBody>
      </p:sp>
    </p:spTree>
    <p:extLst>
      <p:ext uri="{BB962C8B-B14F-4D97-AF65-F5344CB8AC3E}">
        <p14:creationId xmlns:p14="http://schemas.microsoft.com/office/powerpoint/2010/main" val="218500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457200" y="277813"/>
            <a:ext cx="5770563" cy="1139825"/>
          </a:xfrm>
        </p:spPr>
        <p:txBody>
          <a:bodyPr>
            <a:normAutofit fontScale="90000"/>
          </a:bodyPr>
          <a:lstStyle/>
          <a:p>
            <a:r>
              <a:rPr lang="en-US"/>
              <a:t>Attractive Force Rather than Binding Energy</a:t>
            </a:r>
          </a:p>
        </p:txBody>
      </p:sp>
      <p:sp>
        <p:nvSpPr>
          <p:cNvPr id="6" name="Content Placeholder 5"/>
          <p:cNvSpPr>
            <a:spLocks noGrp="1"/>
          </p:cNvSpPr>
          <p:nvPr>
            <p:ph idx="1"/>
          </p:nvPr>
        </p:nvSpPr>
        <p:spPr>
          <a:xfrm>
            <a:off x="179388" y="1600200"/>
            <a:ext cx="8964612" cy="4530725"/>
          </a:xfrm>
        </p:spPr>
        <p:txBody>
          <a:bodyPr/>
          <a:lstStyle/>
          <a:p>
            <a:r>
              <a:rPr lang="en-US" dirty="0"/>
              <a:t>You might also see this done in terms of force. Calculate the </a:t>
            </a:r>
            <a:r>
              <a:rPr lang="en-US" dirty="0" err="1"/>
              <a:t>coulombic</a:t>
            </a:r>
            <a:r>
              <a:rPr lang="en-US" dirty="0"/>
              <a:t> force of attraction between Na</a:t>
            </a:r>
            <a:r>
              <a:rPr lang="en-US" baseline="30000" dirty="0"/>
              <a:t>+</a:t>
            </a:r>
            <a:r>
              <a:rPr lang="en-US" dirty="0"/>
              <a:t> and </a:t>
            </a:r>
            <a:r>
              <a:rPr lang="en-US" dirty="0" err="1"/>
              <a:t>Cl</a:t>
            </a:r>
            <a:r>
              <a:rPr lang="en-US" baseline="30000" dirty="0"/>
              <a:t>-</a:t>
            </a:r>
            <a:r>
              <a:rPr lang="en-US" dirty="0"/>
              <a:t>. </a:t>
            </a:r>
          </a:p>
          <a:p>
            <a:r>
              <a:rPr lang="en-US" dirty="0"/>
              <a:t>Z is the effective charge of the ion. </a:t>
            </a:r>
            <a:r>
              <a:rPr lang="en-US" dirty="0">
                <a:solidFill>
                  <a:srgbClr val="FF0000"/>
                </a:solidFill>
              </a:rPr>
              <a:t>What are the affective charges of Na and </a:t>
            </a:r>
            <a:r>
              <a:rPr lang="en-US" dirty="0" err="1">
                <a:solidFill>
                  <a:srgbClr val="FF0000"/>
                </a:solidFill>
              </a:rPr>
              <a:t>Cl</a:t>
            </a:r>
            <a:r>
              <a:rPr lang="en-US" dirty="0">
                <a:solidFill>
                  <a:srgbClr val="FF0000"/>
                </a:solidFill>
              </a:rPr>
              <a:t>?</a:t>
            </a:r>
          </a:p>
        </p:txBody>
      </p:sp>
      <p:graphicFrame>
        <p:nvGraphicFramePr>
          <p:cNvPr id="7" name="Object 11"/>
          <p:cNvGraphicFramePr>
            <a:graphicFrameLocks noChangeAspect="1"/>
          </p:cNvGraphicFramePr>
          <p:nvPr/>
        </p:nvGraphicFramePr>
        <p:xfrm>
          <a:off x="1722437" y="4268787"/>
          <a:ext cx="4678363" cy="1598613"/>
        </p:xfrm>
        <a:graphic>
          <a:graphicData uri="http://schemas.openxmlformats.org/presentationml/2006/ole">
            <mc:AlternateContent xmlns:mc="http://schemas.openxmlformats.org/markup-compatibility/2006">
              <mc:Choice xmlns:v="urn:schemas-microsoft-com:vml" Requires="v">
                <p:oleObj name="Equation" r:id="rId3" imgW="1155600" imgH="393480" progId="Equation.3">
                  <p:embed/>
                </p:oleObj>
              </mc:Choice>
              <mc:Fallback>
                <p:oleObj name="Equation" r:id="rId3" imgW="1155600" imgH="393480" progId="Equation.3">
                  <p:embed/>
                  <p:pic>
                    <p:nvPicPr>
                      <p:cNvPr id="7" name="Object 11"/>
                      <p:cNvPicPr>
                        <a:picLocks noChangeAspect="1" noChangeArrowheads="1"/>
                      </p:cNvPicPr>
                      <p:nvPr/>
                    </p:nvPicPr>
                    <p:blipFill>
                      <a:blip r:embed="rId4"/>
                      <a:srcRect/>
                      <a:stretch>
                        <a:fillRect/>
                      </a:stretch>
                    </p:blipFill>
                    <p:spPr bwMode="auto">
                      <a:xfrm>
                        <a:off x="1722437" y="4268787"/>
                        <a:ext cx="467836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a:spLocks noChangeArrowheads="1"/>
          </p:cNvSpPr>
          <p:nvPr/>
        </p:nvSpPr>
        <p:spPr bwMode="auto">
          <a:xfrm>
            <a:off x="6227763" y="87313"/>
            <a:ext cx="2813050"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p:txBody>
      </p:sp>
    </p:spTree>
    <p:extLst>
      <p:ext uri="{BB962C8B-B14F-4D97-AF65-F5344CB8AC3E}">
        <p14:creationId xmlns:p14="http://schemas.microsoft.com/office/powerpoint/2010/main" val="3462220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3">
            <a:extLst>
              <a:ext uri="{FF2B5EF4-FFF2-40B4-BE49-F238E27FC236}">
                <a16:creationId xmlns:a16="http://schemas.microsoft.com/office/drawing/2014/main" id="{AF6F515B-9A30-67AB-C47D-FDF246250140}"/>
              </a:ext>
            </a:extLst>
          </p:cNvPr>
          <p:cNvSpPr>
            <a:spLocks noGrp="1" noChangeArrowheads="1"/>
          </p:cNvSpPr>
          <p:nvPr>
            <p:ph type="body" idx="1"/>
          </p:nvPr>
        </p:nvSpPr>
        <p:spPr>
          <a:xfrm>
            <a:off x="671513" y="1454150"/>
            <a:ext cx="8301037" cy="4524375"/>
          </a:xfrm>
        </p:spPr>
        <p:txBody>
          <a:bodyPr/>
          <a:lstStyle/>
          <a:p>
            <a:pPr algn="just" eaLnBrk="1" hangingPunct="1">
              <a:defRPr/>
            </a:pPr>
            <a:r>
              <a:rPr lang="en-GB" sz="2400" dirty="0"/>
              <a:t>When we bring Na atoms together to form a Na metal, the orbitals overlap slightly</a:t>
            </a:r>
            <a:r>
              <a:rPr lang="en-US" sz="2400" dirty="0"/>
              <a:t> and the</a:t>
            </a:r>
          </a:p>
          <a:p>
            <a:pPr marL="2400300" indent="0" algn="just" eaLnBrk="1" hangingPunct="1">
              <a:buFont typeface="Wingdings" panose="05000000000000000000" pitchFamily="2" charset="2"/>
              <a:buNone/>
              <a:defRPr/>
            </a:pPr>
            <a:r>
              <a:rPr lang="en-GB" sz="2400" dirty="0"/>
              <a:t>valance electrons become no longer attached to a particular ion, but belong to both.</a:t>
            </a:r>
          </a:p>
          <a:p>
            <a:pPr marL="2057400" indent="0" algn="just" eaLnBrk="1" hangingPunct="1">
              <a:buFont typeface="Wingdings" panose="05000000000000000000" pitchFamily="2" charset="2"/>
              <a:buNone/>
              <a:defRPr/>
            </a:pPr>
            <a:endParaRPr lang="en-GB" sz="2400" dirty="0"/>
          </a:p>
          <a:p>
            <a:pPr marL="205740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endParaRPr lang="tr-TR" sz="2400" dirty="0"/>
          </a:p>
          <a:p>
            <a:pPr marL="0" indent="0" algn="just" eaLnBrk="1" hangingPunct="1">
              <a:buFont typeface="Wingdings" panose="05000000000000000000" pitchFamily="2" charset="2"/>
              <a:buNone/>
              <a:defRPr/>
            </a:pPr>
            <a:endParaRPr lang="en-GB" sz="2400" dirty="0"/>
          </a:p>
        </p:txBody>
      </p:sp>
      <p:sp>
        <p:nvSpPr>
          <p:cNvPr id="101379" name="Text Box 46">
            <a:extLst>
              <a:ext uri="{FF2B5EF4-FFF2-40B4-BE49-F238E27FC236}">
                <a16:creationId xmlns:a16="http://schemas.microsoft.com/office/drawing/2014/main" id="{0F7609EE-4A3B-6DF9-0F36-699EE3BAB621}"/>
              </a:ext>
            </a:extLst>
          </p:cNvPr>
          <p:cNvSpPr txBox="1">
            <a:spLocks noChangeArrowheads="1"/>
          </p:cNvSpPr>
          <p:nvPr/>
        </p:nvSpPr>
        <p:spPr bwMode="auto">
          <a:xfrm>
            <a:off x="1257300" y="4406900"/>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Na metal</a:t>
            </a:r>
          </a:p>
        </p:txBody>
      </p:sp>
      <p:sp>
        <p:nvSpPr>
          <p:cNvPr id="101380" name="Rectangle 2">
            <a:extLst>
              <a:ext uri="{FF2B5EF4-FFF2-40B4-BE49-F238E27FC236}">
                <a16:creationId xmlns:a16="http://schemas.microsoft.com/office/drawing/2014/main" id="{26934D0D-8504-6A9E-8A9A-88C69712731B}"/>
              </a:ext>
            </a:extLst>
          </p:cNvPr>
          <p:cNvSpPr>
            <a:spLocks noGrp="1" noChangeArrowheads="1"/>
          </p:cNvSpPr>
          <p:nvPr>
            <p:ph type="title"/>
          </p:nvPr>
        </p:nvSpPr>
        <p:spPr>
          <a:xfrm>
            <a:off x="285750" y="0"/>
            <a:ext cx="8686800" cy="1139825"/>
          </a:xfrm>
        </p:spPr>
        <p:txBody>
          <a:bodyPr>
            <a:normAutofit fontScale="90000"/>
          </a:bodyPr>
          <a:lstStyle/>
          <a:p>
            <a:pPr algn="ctr" eaLnBrk="1" hangingPunct="1"/>
            <a:r>
              <a:rPr lang="en-GB" altLang="en-US" sz="4000"/>
              <a:t>How the mobile electrons become mobile</a:t>
            </a:r>
          </a:p>
        </p:txBody>
      </p:sp>
      <p:pic>
        <p:nvPicPr>
          <p:cNvPr id="101381" name="Picture 2">
            <a:extLst>
              <a:ext uri="{FF2B5EF4-FFF2-40B4-BE49-F238E27FC236}">
                <a16:creationId xmlns:a16="http://schemas.microsoft.com/office/drawing/2014/main" id="{487AFAE7-C6C8-F096-1E7D-0928BE763F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260"/>
          <a:stretch>
            <a:fillRect/>
          </a:stretch>
        </p:blipFill>
        <p:spPr bwMode="auto">
          <a:xfrm>
            <a:off x="6011863" y="3452813"/>
            <a:ext cx="27447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382" name="Group 4">
            <a:extLst>
              <a:ext uri="{FF2B5EF4-FFF2-40B4-BE49-F238E27FC236}">
                <a16:creationId xmlns:a16="http://schemas.microsoft.com/office/drawing/2014/main" id="{638B03DC-8DF2-EBDF-50A1-B05150563B53}"/>
              </a:ext>
            </a:extLst>
          </p:cNvPr>
          <p:cNvGrpSpPr>
            <a:grpSpLocks/>
          </p:cNvGrpSpPr>
          <p:nvPr/>
        </p:nvGrpSpPr>
        <p:grpSpPr bwMode="auto">
          <a:xfrm>
            <a:off x="1042988" y="3105150"/>
            <a:ext cx="576262" cy="574675"/>
            <a:chOff x="521" y="1571"/>
            <a:chExt cx="363" cy="362"/>
          </a:xfrm>
        </p:grpSpPr>
        <p:sp>
          <p:nvSpPr>
            <p:cNvPr id="101410" name="Oval 5">
              <a:extLst>
                <a:ext uri="{FF2B5EF4-FFF2-40B4-BE49-F238E27FC236}">
                  <a16:creationId xmlns:a16="http://schemas.microsoft.com/office/drawing/2014/main" id="{C7C399FC-CBFD-A98A-D75F-8009182CB4DF}"/>
                </a:ext>
              </a:extLst>
            </p:cNvPr>
            <p:cNvSpPr>
              <a:spLocks noChangeArrowheads="1"/>
            </p:cNvSpPr>
            <p:nvPr/>
          </p:nvSpPr>
          <p:spPr bwMode="auto">
            <a:xfrm>
              <a:off x="521" y="1571"/>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11" name="Oval 6">
              <a:extLst>
                <a:ext uri="{FF2B5EF4-FFF2-40B4-BE49-F238E27FC236}">
                  <a16:creationId xmlns:a16="http://schemas.microsoft.com/office/drawing/2014/main" id="{AD348E2F-F938-9482-9ABE-F927876C7A83}"/>
                </a:ext>
              </a:extLst>
            </p:cNvPr>
            <p:cNvSpPr>
              <a:spLocks noChangeArrowheads="1"/>
            </p:cNvSpPr>
            <p:nvPr/>
          </p:nvSpPr>
          <p:spPr bwMode="auto">
            <a:xfrm>
              <a:off x="680" y="1738"/>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1383" name="Group 7">
            <a:extLst>
              <a:ext uri="{FF2B5EF4-FFF2-40B4-BE49-F238E27FC236}">
                <a16:creationId xmlns:a16="http://schemas.microsoft.com/office/drawing/2014/main" id="{BF6EE93E-1EDB-1D3E-BDBB-4F6C28704AE0}"/>
              </a:ext>
            </a:extLst>
          </p:cNvPr>
          <p:cNvGrpSpPr>
            <a:grpSpLocks/>
          </p:cNvGrpSpPr>
          <p:nvPr/>
        </p:nvGrpSpPr>
        <p:grpSpPr bwMode="auto">
          <a:xfrm>
            <a:off x="1582738" y="3122613"/>
            <a:ext cx="576262" cy="574675"/>
            <a:chOff x="929" y="1617"/>
            <a:chExt cx="363" cy="362"/>
          </a:xfrm>
        </p:grpSpPr>
        <p:sp>
          <p:nvSpPr>
            <p:cNvPr id="101408" name="Oval 8">
              <a:extLst>
                <a:ext uri="{FF2B5EF4-FFF2-40B4-BE49-F238E27FC236}">
                  <a16:creationId xmlns:a16="http://schemas.microsoft.com/office/drawing/2014/main" id="{B7137EE4-3325-396F-AAA1-4B0EB2C84B2B}"/>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09" name="Oval 9">
              <a:extLst>
                <a:ext uri="{FF2B5EF4-FFF2-40B4-BE49-F238E27FC236}">
                  <a16:creationId xmlns:a16="http://schemas.microsoft.com/office/drawing/2014/main" id="{66D4EA0D-8CF2-2594-86B1-D6085276D0EA}"/>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1384" name="Group 10">
            <a:extLst>
              <a:ext uri="{FF2B5EF4-FFF2-40B4-BE49-F238E27FC236}">
                <a16:creationId xmlns:a16="http://schemas.microsoft.com/office/drawing/2014/main" id="{259C30BD-EA23-1C4E-0AF3-375A9523724E}"/>
              </a:ext>
            </a:extLst>
          </p:cNvPr>
          <p:cNvGrpSpPr>
            <a:grpSpLocks/>
          </p:cNvGrpSpPr>
          <p:nvPr/>
        </p:nvGrpSpPr>
        <p:grpSpPr bwMode="auto">
          <a:xfrm>
            <a:off x="1042988" y="3644900"/>
            <a:ext cx="576262" cy="574675"/>
            <a:chOff x="521" y="1571"/>
            <a:chExt cx="363" cy="362"/>
          </a:xfrm>
        </p:grpSpPr>
        <p:sp>
          <p:nvSpPr>
            <p:cNvPr id="101406" name="Oval 11">
              <a:extLst>
                <a:ext uri="{FF2B5EF4-FFF2-40B4-BE49-F238E27FC236}">
                  <a16:creationId xmlns:a16="http://schemas.microsoft.com/office/drawing/2014/main" id="{A3F7E03A-0142-AD7C-8457-41E754787BFD}"/>
                </a:ext>
              </a:extLst>
            </p:cNvPr>
            <p:cNvSpPr>
              <a:spLocks noChangeArrowheads="1"/>
            </p:cNvSpPr>
            <p:nvPr/>
          </p:nvSpPr>
          <p:spPr bwMode="auto">
            <a:xfrm>
              <a:off x="521" y="1571"/>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07" name="Oval 12">
              <a:extLst>
                <a:ext uri="{FF2B5EF4-FFF2-40B4-BE49-F238E27FC236}">
                  <a16:creationId xmlns:a16="http://schemas.microsoft.com/office/drawing/2014/main" id="{33C0D440-AD32-2E67-6D59-102C5D907EBD}"/>
                </a:ext>
              </a:extLst>
            </p:cNvPr>
            <p:cNvSpPr>
              <a:spLocks noChangeArrowheads="1"/>
            </p:cNvSpPr>
            <p:nvPr/>
          </p:nvSpPr>
          <p:spPr bwMode="auto">
            <a:xfrm>
              <a:off x="680" y="1738"/>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1385" name="Group 13">
            <a:extLst>
              <a:ext uri="{FF2B5EF4-FFF2-40B4-BE49-F238E27FC236}">
                <a16:creationId xmlns:a16="http://schemas.microsoft.com/office/drawing/2014/main" id="{BF17874B-C22A-86EA-97FB-452E27ABEFCF}"/>
              </a:ext>
            </a:extLst>
          </p:cNvPr>
          <p:cNvGrpSpPr>
            <a:grpSpLocks/>
          </p:cNvGrpSpPr>
          <p:nvPr/>
        </p:nvGrpSpPr>
        <p:grpSpPr bwMode="auto">
          <a:xfrm>
            <a:off x="1582738" y="3662363"/>
            <a:ext cx="576262" cy="574675"/>
            <a:chOff x="929" y="1617"/>
            <a:chExt cx="363" cy="362"/>
          </a:xfrm>
        </p:grpSpPr>
        <p:sp>
          <p:nvSpPr>
            <p:cNvPr id="101404" name="Oval 14">
              <a:extLst>
                <a:ext uri="{FF2B5EF4-FFF2-40B4-BE49-F238E27FC236}">
                  <a16:creationId xmlns:a16="http://schemas.microsoft.com/office/drawing/2014/main" id="{0DD13ED6-2E6B-C0EC-41B7-DA3560018E4D}"/>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05" name="Oval 15">
              <a:extLst>
                <a:ext uri="{FF2B5EF4-FFF2-40B4-BE49-F238E27FC236}">
                  <a16:creationId xmlns:a16="http://schemas.microsoft.com/office/drawing/2014/main" id="{46198F77-3823-E4CD-6D88-B35405605693}"/>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1386" name="Group 16">
            <a:extLst>
              <a:ext uri="{FF2B5EF4-FFF2-40B4-BE49-F238E27FC236}">
                <a16:creationId xmlns:a16="http://schemas.microsoft.com/office/drawing/2014/main" id="{83229DCF-9CB0-98B5-64FE-67654B512323}"/>
              </a:ext>
            </a:extLst>
          </p:cNvPr>
          <p:cNvGrpSpPr>
            <a:grpSpLocks/>
          </p:cNvGrpSpPr>
          <p:nvPr/>
        </p:nvGrpSpPr>
        <p:grpSpPr bwMode="auto">
          <a:xfrm>
            <a:off x="2124075" y="3141663"/>
            <a:ext cx="576263" cy="574675"/>
            <a:chOff x="929" y="1617"/>
            <a:chExt cx="363" cy="362"/>
          </a:xfrm>
        </p:grpSpPr>
        <p:sp>
          <p:nvSpPr>
            <p:cNvPr id="101402" name="Oval 17">
              <a:extLst>
                <a:ext uri="{FF2B5EF4-FFF2-40B4-BE49-F238E27FC236}">
                  <a16:creationId xmlns:a16="http://schemas.microsoft.com/office/drawing/2014/main" id="{EA721C16-700D-88A1-88D6-3BB179FF6E6F}"/>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03" name="Oval 18">
              <a:extLst>
                <a:ext uri="{FF2B5EF4-FFF2-40B4-BE49-F238E27FC236}">
                  <a16:creationId xmlns:a16="http://schemas.microsoft.com/office/drawing/2014/main" id="{1EDFABD6-CBDC-A9EE-0A41-5A4F79D392D5}"/>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1387" name="Group 19">
            <a:extLst>
              <a:ext uri="{FF2B5EF4-FFF2-40B4-BE49-F238E27FC236}">
                <a16:creationId xmlns:a16="http://schemas.microsoft.com/office/drawing/2014/main" id="{1A536185-9B80-E8A2-018C-9F8A2FBF12C4}"/>
              </a:ext>
            </a:extLst>
          </p:cNvPr>
          <p:cNvGrpSpPr>
            <a:grpSpLocks/>
          </p:cNvGrpSpPr>
          <p:nvPr/>
        </p:nvGrpSpPr>
        <p:grpSpPr bwMode="auto">
          <a:xfrm>
            <a:off x="2124075" y="3681413"/>
            <a:ext cx="576263" cy="574675"/>
            <a:chOff x="929" y="1617"/>
            <a:chExt cx="363" cy="362"/>
          </a:xfrm>
        </p:grpSpPr>
        <p:sp>
          <p:nvSpPr>
            <p:cNvPr id="101400" name="Oval 20">
              <a:extLst>
                <a:ext uri="{FF2B5EF4-FFF2-40B4-BE49-F238E27FC236}">
                  <a16:creationId xmlns:a16="http://schemas.microsoft.com/office/drawing/2014/main" id="{B1EAB142-A31D-EB76-8643-19F4A9A3C020}"/>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401" name="Oval 21">
              <a:extLst>
                <a:ext uri="{FF2B5EF4-FFF2-40B4-BE49-F238E27FC236}">
                  <a16:creationId xmlns:a16="http://schemas.microsoft.com/office/drawing/2014/main" id="{2CFD6846-8C67-CFA7-3577-9A39C65CFF59}"/>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sp>
        <p:nvSpPr>
          <p:cNvPr id="78" name="Oval 22">
            <a:extLst>
              <a:ext uri="{FF2B5EF4-FFF2-40B4-BE49-F238E27FC236}">
                <a16:creationId xmlns:a16="http://schemas.microsoft.com/office/drawing/2014/main" id="{B722FE72-83FB-806F-0EBE-A033267E0599}"/>
              </a:ext>
            </a:extLst>
          </p:cNvPr>
          <p:cNvSpPr>
            <a:spLocks noChangeArrowheads="1"/>
          </p:cNvSpPr>
          <p:nvPr/>
        </p:nvSpPr>
        <p:spPr bwMode="auto">
          <a:xfrm>
            <a:off x="2411413" y="3103563"/>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79" name="Oval 23">
            <a:extLst>
              <a:ext uri="{FF2B5EF4-FFF2-40B4-BE49-F238E27FC236}">
                <a16:creationId xmlns:a16="http://schemas.microsoft.com/office/drawing/2014/main" id="{63ACF680-8A66-CA56-A649-441F689B7BF9}"/>
              </a:ext>
            </a:extLst>
          </p:cNvPr>
          <p:cNvSpPr>
            <a:spLocks noChangeArrowheads="1"/>
          </p:cNvSpPr>
          <p:nvPr/>
        </p:nvSpPr>
        <p:spPr bwMode="auto">
          <a:xfrm>
            <a:off x="1330325" y="3068638"/>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0" name="Oval 24">
            <a:extLst>
              <a:ext uri="{FF2B5EF4-FFF2-40B4-BE49-F238E27FC236}">
                <a16:creationId xmlns:a16="http://schemas.microsoft.com/office/drawing/2014/main" id="{4BB080CD-4C0B-8913-A416-27A1AF7C9CC7}"/>
              </a:ext>
            </a:extLst>
          </p:cNvPr>
          <p:cNvSpPr>
            <a:spLocks noChangeArrowheads="1"/>
          </p:cNvSpPr>
          <p:nvPr/>
        </p:nvSpPr>
        <p:spPr bwMode="auto">
          <a:xfrm>
            <a:off x="1835150" y="4198938"/>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1" name="Oval 25">
            <a:extLst>
              <a:ext uri="{FF2B5EF4-FFF2-40B4-BE49-F238E27FC236}">
                <a16:creationId xmlns:a16="http://schemas.microsoft.com/office/drawing/2014/main" id="{7A46F80E-8D27-A5F4-0938-0BCE67E726CE}"/>
              </a:ext>
            </a:extLst>
          </p:cNvPr>
          <p:cNvSpPr>
            <a:spLocks noChangeArrowheads="1"/>
          </p:cNvSpPr>
          <p:nvPr/>
        </p:nvSpPr>
        <p:spPr bwMode="auto">
          <a:xfrm>
            <a:off x="2339975" y="42100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2" name="Oval 26">
            <a:extLst>
              <a:ext uri="{FF2B5EF4-FFF2-40B4-BE49-F238E27FC236}">
                <a16:creationId xmlns:a16="http://schemas.microsoft.com/office/drawing/2014/main" id="{845027A2-C082-AA18-DEB1-62B04E3A97F8}"/>
              </a:ext>
            </a:extLst>
          </p:cNvPr>
          <p:cNvSpPr>
            <a:spLocks noChangeArrowheads="1"/>
          </p:cNvSpPr>
          <p:nvPr/>
        </p:nvSpPr>
        <p:spPr bwMode="auto">
          <a:xfrm>
            <a:off x="1835150" y="30797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3" name="Oval 27">
            <a:extLst>
              <a:ext uri="{FF2B5EF4-FFF2-40B4-BE49-F238E27FC236}">
                <a16:creationId xmlns:a16="http://schemas.microsoft.com/office/drawing/2014/main" id="{F1FC91B4-D723-DB2A-8F61-DB57BCBCFA39}"/>
              </a:ext>
            </a:extLst>
          </p:cNvPr>
          <p:cNvSpPr>
            <a:spLocks noChangeArrowheads="1"/>
          </p:cNvSpPr>
          <p:nvPr/>
        </p:nvSpPr>
        <p:spPr bwMode="auto">
          <a:xfrm>
            <a:off x="1258888" y="41846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1394" name="Oval 29">
            <a:extLst>
              <a:ext uri="{FF2B5EF4-FFF2-40B4-BE49-F238E27FC236}">
                <a16:creationId xmlns:a16="http://schemas.microsoft.com/office/drawing/2014/main" id="{6765AA28-F28E-1C30-5889-7F6B25CC21E1}"/>
              </a:ext>
            </a:extLst>
          </p:cNvPr>
          <p:cNvSpPr>
            <a:spLocks noChangeArrowheads="1"/>
          </p:cNvSpPr>
          <p:nvPr/>
        </p:nvSpPr>
        <p:spPr bwMode="auto">
          <a:xfrm>
            <a:off x="124460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1395" name="Oval 30">
            <a:extLst>
              <a:ext uri="{FF2B5EF4-FFF2-40B4-BE49-F238E27FC236}">
                <a16:creationId xmlns:a16="http://schemas.microsoft.com/office/drawing/2014/main" id="{9421676C-DC4E-4DBC-6C41-AF7893627423}"/>
              </a:ext>
            </a:extLst>
          </p:cNvPr>
          <p:cNvSpPr>
            <a:spLocks noChangeArrowheads="1"/>
          </p:cNvSpPr>
          <p:nvPr/>
        </p:nvSpPr>
        <p:spPr bwMode="auto">
          <a:xfrm>
            <a:off x="1244600" y="3849688"/>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1396" name="Oval 31">
            <a:extLst>
              <a:ext uri="{FF2B5EF4-FFF2-40B4-BE49-F238E27FC236}">
                <a16:creationId xmlns:a16="http://schemas.microsoft.com/office/drawing/2014/main" id="{C1D4224C-C45F-499B-47A5-D621A752EFEC}"/>
              </a:ext>
            </a:extLst>
          </p:cNvPr>
          <p:cNvSpPr>
            <a:spLocks noChangeArrowheads="1"/>
          </p:cNvSpPr>
          <p:nvPr/>
        </p:nvSpPr>
        <p:spPr bwMode="auto">
          <a:xfrm>
            <a:off x="1784350" y="388461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1397" name="Oval 32">
            <a:extLst>
              <a:ext uri="{FF2B5EF4-FFF2-40B4-BE49-F238E27FC236}">
                <a16:creationId xmlns:a16="http://schemas.microsoft.com/office/drawing/2014/main" id="{4357CC11-91B0-7B45-CBD6-C1A429834B6B}"/>
              </a:ext>
            </a:extLst>
          </p:cNvPr>
          <p:cNvSpPr>
            <a:spLocks noChangeArrowheads="1"/>
          </p:cNvSpPr>
          <p:nvPr/>
        </p:nvSpPr>
        <p:spPr bwMode="auto">
          <a:xfrm>
            <a:off x="2324100" y="3921125"/>
            <a:ext cx="142875" cy="144463"/>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1398" name="Oval 33">
            <a:extLst>
              <a:ext uri="{FF2B5EF4-FFF2-40B4-BE49-F238E27FC236}">
                <a16:creationId xmlns:a16="http://schemas.microsoft.com/office/drawing/2014/main" id="{F2313213-BE45-9E43-8F57-7011C3FD6CE4}"/>
              </a:ext>
            </a:extLst>
          </p:cNvPr>
          <p:cNvSpPr>
            <a:spLocks noChangeArrowheads="1"/>
          </p:cNvSpPr>
          <p:nvPr/>
        </p:nvSpPr>
        <p:spPr bwMode="auto">
          <a:xfrm>
            <a:off x="178435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1399" name="Oval 34">
            <a:extLst>
              <a:ext uri="{FF2B5EF4-FFF2-40B4-BE49-F238E27FC236}">
                <a16:creationId xmlns:a16="http://schemas.microsoft.com/office/drawing/2014/main" id="{3047BA30-F87B-1F26-CD06-C6CFACFDF5E8}"/>
              </a:ext>
            </a:extLst>
          </p:cNvPr>
          <p:cNvSpPr>
            <a:spLocks noChangeArrowheads="1"/>
          </p:cNvSpPr>
          <p:nvPr/>
        </p:nvSpPr>
        <p:spPr bwMode="auto">
          <a:xfrm>
            <a:off x="232410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accel="50000" decel="50000" fill="hold" grpId="0" nodeType="withEffect">
                                  <p:stCondLst>
                                    <p:cond delay="0"/>
                                  </p:stCondLst>
                                  <p:childTnLst>
                                    <p:animMotion origin="layout" path="M 0.05903 0.08241 C 0.07691 0.08287 0.09167 0.10046 0.09132 0.12245 C 0.09132 0.14468 0.07674 0.16296 0.05903 0.16296 C 0.0415 0.16296 0.02761 0.14491 0.02761 0.12245 C 0.02761 0.10046 0.0415 0.08287 0.05903 0.08241 Z " pathEditMode="relative" rAng="0" ptsTypes="AAAAA">
                                      <p:cBhvr>
                                        <p:cTn id="6" dur="5000" fill="hold"/>
                                        <p:tgtEl>
                                          <p:spTgt spid="82"/>
                                        </p:tgtEl>
                                        <p:attrNameLst>
                                          <p:attrName>ppt_x</p:attrName>
                                          <p:attrName>ppt_y</p:attrName>
                                        </p:attrNameLst>
                                      </p:cBhvr>
                                      <p:rCtr x="35" y="4028"/>
                                    </p:animMotion>
                                  </p:childTnLst>
                                </p:cTn>
                              </p:par>
                              <p:par>
                                <p:cTn id="7" presetID="0" presetClass="path" presetSubtype="0" repeatCount="indefinite" accel="50000" decel="50000" fill="hold" grpId="0" nodeType="withEffect">
                                  <p:stCondLst>
                                    <p:cond delay="0"/>
                                  </p:stCondLst>
                                  <p:childTnLst>
                                    <p:animMotion origin="layout" path="M -0.00086 0.00023 C -0.00711 -0.00046 -0.01319 -0.00116 -0.01805 0.00185 C -0.02291 0.00486 -0.02673 0.01227 -0.02986 0.01783 C -0.03298 0.02338 -0.03576 0.02871 -0.03645 0.03519 C -0.03715 0.04167 -0.03264 0.0507 -0.03385 0.05625 C -0.03507 0.06181 -0.04062 0.06412 -0.04427 0.06852 C -0.04791 0.07292 -0.04965 0.08125 -0.05607 0.08264 C -0.0625 0.08403 -0.07656 0.08102 -0.08246 0.07732 C -0.08836 0.07361 -0.08941 0.06528 -0.09166 0.05972 C -0.09392 0.05417 -0.09548 0.05046 -0.09566 0.04398 C -0.09583 0.0375 -0.09548 0.02824 -0.09305 0.0213 C -0.09062 0.01435 -0.08559 0.00602 -0.08107 0.00185 C -0.07656 -0.00231 -0.06944 -0.00254 -0.06545 -0.00324 C -0.06145 -0.00393 -0.05954 -0.00278 -0.05746 -0.00162 " pathEditMode="relative" rAng="0" ptsTypes="AAAAAAAAAAAAAA">
                                      <p:cBhvr>
                                        <p:cTn id="8" dur="5000" fill="hold"/>
                                        <p:tgtEl>
                                          <p:spTgt spid="78"/>
                                        </p:tgtEl>
                                        <p:attrNameLst>
                                          <p:attrName>ppt_x</p:attrName>
                                          <p:attrName>ppt_y</p:attrName>
                                        </p:attrNameLst>
                                      </p:cBhvr>
                                      <p:rCtr x="-4757" y="3935"/>
                                    </p:animMotion>
                                  </p:childTnLst>
                                </p:cTn>
                              </p:par>
                              <p:par>
                                <p:cTn id="9" presetID="0" presetClass="path" presetSubtype="0" repeatCount="indefinite" accel="50000" decel="50000" fill="hold" grpId="0" nodeType="withEffect">
                                  <p:stCondLst>
                                    <p:cond delay="0"/>
                                  </p:stCondLst>
                                  <p:childTnLst>
                                    <p:animMotion origin="layout" path="M -1.94444E-6 -3.7037E-7 C -0.00503 -0.00208 -0.01285 -0.00671 -0.01701 -0.01227 C -0.02118 -0.01782 -0.02326 -0.02639 -0.025 -0.03333 C -0.02673 -0.04028 -0.02864 -0.04838 -0.0276 -0.0544 C -0.02656 -0.06042 -0.02187 -0.06551 -0.0184 -0.07014 C -0.01493 -0.07477 -0.01215 -0.08009 -0.0066 -0.08241 C -0.00104 -0.08472 0.00938 -0.08287 0.01459 -0.08426 C 0.01979 -0.08565 0.02222 -0.0875 0.025 -0.0912 C 0.02778 -0.09491 0.03004 -0.09954 0.0316 -0.10694 C 0.03316 -0.11435 0.03507 -0.12731 0.0342 -0.13518 C 0.03334 -0.14306 0.02969 -0.14977 0.02639 -0.1544 C 0.02309 -0.15903 0.0191 -0.16134 0.01459 -0.16319 C 0.01007 -0.16505 0.00434 -0.1669 -0.00121 -0.16505 C -0.00677 -0.16319 -0.01423 -0.15787 -0.0184 -0.15255 C -0.02257 -0.14722 -0.02552 -0.14028 -0.02621 -0.13333 C -0.02691 -0.12639 -0.02378 -0.11736 -0.02239 -0.11065 C -0.021 -0.10393 -0.02135 -0.09768 -0.0184 -0.09306 C -0.01545 -0.08843 -0.00972 -0.0838 -0.00521 -0.08241 C -0.00069 -0.08102 0.004 -0.08565 0.0092 -0.08426 C 0.01441 -0.08287 0.02257 -0.07708 0.02639 -0.07361 C 0.03021 -0.07014 0.02986 -0.06806 0.0316 -0.06319 C 0.03334 -0.05833 0.03646 -0.05046 0.03681 -0.04398 C 0.03715 -0.0375 0.03334 -0.02986 0.0342 -0.02454 C 0.03507 -0.01921 0.03889 -0.01667 0.04219 -0.01227 C 0.04549 -0.00787 0.04896 -0.00069 0.054 0.00162 C 0.05903 0.00394 0.06719 0.00324 0.0724 0.00162 C 0.07761 -3.7037E-7 0.08195 -0.00393 0.08559 -0.0088 C 0.08924 -0.01366 0.09323 -0.02153 0.09479 -0.02801 C 0.09636 -0.03449 0.09531 -0.0412 0.09479 -0.04745 C 0.09427 -0.0537 0.09549 -0.05949 0.09219 -0.06505 C 0.08889 -0.0706 0.08073 -0.07731 0.075 -0.08079 C 0.06927 -0.08426 0.06459 -0.08843 0.05799 -0.08588 C 0.05139 -0.08333 0.03976 -0.07153 0.03559 -0.06505 C 0.03143 -0.05856 0.03368 -0.05393 0.03299 -0.04745 C 0.03229 -0.04097 0.03177 -0.03171 0.0316 -0.02639 C 0.03143 -0.02106 0.03472 -0.02014 0.0316 -0.01574 C 0.02847 -0.01134 0.01806 -0.00231 0.0132 -3.7037E-7 C 0.00834 0.00232 0.00504 0.00208 -1.94444E-6 -3.7037E-7 Z " pathEditMode="relative" rAng="0" ptsTypes="AAAAAAAAAAAAAAAAAAAAAAAAAAAAAAAAAAAAAA">
                                      <p:cBhvr>
                                        <p:cTn id="10" dur="5000" fill="hold"/>
                                        <p:tgtEl>
                                          <p:spTgt spid="83"/>
                                        </p:tgtEl>
                                        <p:attrNameLst>
                                          <p:attrName>ppt_x</p:attrName>
                                          <p:attrName>ppt_y</p:attrName>
                                        </p:attrNameLst>
                                      </p:cBhvr>
                                      <p:rCtr x="3368" y="-8148"/>
                                    </p:animMotion>
                                  </p:childTnLst>
                                </p:cTn>
                              </p:par>
                              <p:par>
                                <p:cTn id="11" presetID="0" presetClass="path" presetSubtype="0" repeatCount="indefinite" accel="50000" decel="50000" fill="hold" grpId="0" nodeType="withEffect">
                                  <p:stCondLst>
                                    <p:cond delay="0"/>
                                  </p:stCondLst>
                                  <p:childTnLst>
                                    <p:animMotion origin="layout" path="M -2.77778E-6 -3.7037E-6 C -0.00573 -0.00046 -0.0158 -0.00115 -0.021 -0.00694 C -0.02621 -0.01273 -0.03055 -0.02615 -0.03159 -0.03518 C -0.03264 -0.04421 -0.02986 -0.05347 -0.0276 -0.06134 C -0.02534 -0.06921 -0.02326 -0.07824 -0.0184 -0.0824 C -0.01354 -0.08657 -0.00503 -0.08495 0.00139 -0.08588 C 0.00782 -0.0868 0.01493 -0.08356 0.01979 -0.08773 C 0.02466 -0.09189 0.0283 -0.10162 0.03021 -0.11041 C 0.03212 -0.11921 0.02917 -0.13217 0.0316 -0.14027 C 0.03403 -0.14838 0.03941 -0.15625 0.04479 -0.15972 C 0.05018 -0.16319 0.05764 -0.16365 0.06441 -0.16134 C 0.07118 -0.15902 0.08091 -0.15231 0.08559 -0.1456 C 0.09028 -0.13889 0.09202 -0.12963 0.09219 -0.12106 C 0.09236 -0.1125 0.0908 -0.10115 0.08681 -0.09467 C 0.08282 -0.08819 0.075 -0.08449 0.06841 -0.0824 C 0.06181 -0.08032 0.0533 -0.07986 0.0474 -0.0824 C 0.0415 -0.08495 0.03611 -0.09328 0.03299 -0.09814 C 0.02986 -0.10301 0.02986 -0.10648 0.029 -0.11226 C 0.02813 -0.11805 0.02934 -0.12569 0.02761 -0.13333 C 0.02587 -0.14097 0.02344 -0.15324 0.01841 -0.15787 C 0.01337 -0.1625 0.00504 -0.1625 -0.0026 -0.16134 C -0.01024 -0.16018 -0.02274 -0.15879 -0.0276 -0.15092 C -0.03246 -0.14305 -0.03264 -0.12384 -0.03159 -0.11412 C -0.03055 -0.10439 -0.02378 -0.09768 -0.021 -0.09305 C -0.01823 -0.08842 -0.01927 -0.08773 -0.01441 -0.08588 C -0.00955 -0.08402 0.00209 -0.08356 0.00799 -0.0824 C 0.01389 -0.08125 0.01684 -0.08264 0.02101 -0.07893 C 0.02518 -0.07523 0.0316 -0.06643 0.03299 -0.05972 C 0.03438 -0.05301 0.03056 -0.0456 0.029 -0.03865 C 0.02743 -0.03171 0.02622 -0.02338 0.02361 -0.01759 C 0.02101 -0.0118 0.01719 -0.00601 0.0132 -0.00347 C 0.0092 -0.00092 0.00573 0.00047 -2.77778E-6 -3.7037E-6 Z " pathEditMode="relative" rAng="0" ptsTypes="AAAAAAAAAAAAAAAAAAAAAAAAAAAAAAAA">
                                      <p:cBhvr>
                                        <p:cTn id="12" dur="5000" fill="hold"/>
                                        <p:tgtEl>
                                          <p:spTgt spid="80"/>
                                        </p:tgtEl>
                                        <p:attrNameLst>
                                          <p:attrName>ppt_x</p:attrName>
                                          <p:attrName>ppt_y</p:attrName>
                                        </p:attrNameLst>
                                      </p:cBhvr>
                                      <p:rCtr x="3003" y="-8148"/>
                                    </p:animMotion>
                                  </p:childTnLst>
                                </p:cTn>
                              </p:par>
                              <p:par>
                                <p:cTn id="13" presetID="0" presetClass="path" presetSubtype="0" repeatCount="indefinite" accel="50000" decel="50000" fill="hold" grpId="0" nodeType="withEffect">
                                  <p:stCondLst>
                                    <p:cond delay="0"/>
                                  </p:stCondLst>
                                  <p:childTnLst>
                                    <p:animMotion origin="layout" path="M -4.44444E-6 1.11111E-6 C -0.00607 0.00046 -0.01718 -0.00023 -0.02378 0.00532 C -0.03038 0.01088 -0.0375 0.02477 -0.03941 0.03333 C -0.04131 0.0419 -0.03802 0.04861 -0.03559 0.05625 C -0.03316 0.06389 -0.03003 0.07454 -0.025 0.07893 C -0.01996 0.08333 -0.01197 0.08333 -0.0052 0.08241 C 0.00157 0.08148 0.01129 0.07847 0.0158 0.07361 C 0.02032 0.06875 0.02084 0.06042 0.0224 0.05255 C 0.02396 0.04467 0.0224 0.03472 0.025 0.02639 C 0.02761 0.01805 0.03299 0.00602 0.0382 0.00185 C 0.04341 -0.00232 0.05 -0.0007 0.0566 0.00185 C 0.0632 0.0044 0.07327 0.01111 0.07761 0.01759 C 0.08195 0.02407 0.08282 0.03217 0.08282 0.04028 C 0.08282 0.04838 0.08091 0.05903 0.07761 0.06667 C 0.07431 0.0743 0.06893 0.08287 0.0632 0.08588 C 0.05747 0.08889 0.04931 0.0868 0.04341 0.08426 C 0.0375 0.08171 0.03108 0.07569 0.02761 0.07014 C 0.02414 0.06458 0.02309 0.05995 0.0224 0.05092 C 0.02171 0.0419 0.02518 0.02384 0.02362 0.01574 C 0.02205 0.00764 0.01737 0.0044 0.0132 0.00185 C 0.00903 -0.0007 0.00608 -0.00046 -4.44444E-6 1.11111E-6 Z " pathEditMode="relative" rAng="0" ptsTypes="AAAAAAAAAAAAAAAAAAAAA">
                                      <p:cBhvr>
                                        <p:cTn id="14" dur="5000" fill="hold"/>
                                        <p:tgtEl>
                                          <p:spTgt spid="79"/>
                                        </p:tgtEl>
                                        <p:attrNameLst>
                                          <p:attrName>ppt_x</p:attrName>
                                          <p:attrName>ppt_y</p:attrName>
                                        </p:attrNameLst>
                                      </p:cBhvr>
                                      <p:rCtr x="2135" y="4306"/>
                                    </p:animMotion>
                                  </p:childTnLst>
                                </p:cTn>
                              </p:par>
                              <p:par>
                                <p:cTn id="15" presetID="0" presetClass="path" presetSubtype="0" repeatCount="indefinite" accel="50000" decel="50000" fill="hold" grpId="0" nodeType="withEffect">
                                  <p:stCondLst>
                                    <p:cond delay="0"/>
                                  </p:stCondLst>
                                  <p:childTnLst>
                                    <p:animMotion origin="layout" path="M -1.11111E-6 -4.07407E-6 C 0.00486 0.00093 0.01077 0.00024 0.0158 -0.00347 C 0.02083 -0.00717 0.02726 -0.01527 0.03038 -0.02268 C 0.03351 -0.03009 0.03403 -0.04004 0.0342 -0.04745 C 0.03438 -0.05486 0.03403 -0.0618 0.0316 -0.06666 C 0.02917 -0.07152 0.02413 -0.07453 0.01979 -0.07708 C 0.01545 -0.07963 0.01146 -0.08125 0.00538 -0.0824 C -0.00069 -0.08356 -0.01198 -0.07731 -0.01701 -0.08426 C -0.02205 -0.0912 -0.02187 -0.11226 -0.025 -0.12453 C -0.02812 -0.1368 -0.02934 -0.15115 -0.03542 -0.15787 C -0.04149 -0.16458 -0.05364 -0.16527 -0.0618 -0.16481 C -0.06996 -0.16435 -0.08055 -0.16041 -0.0842 -0.15439 C -0.08785 -0.14838 -0.08316 -0.1368 -0.0842 -0.12801 C -0.08524 -0.11921 -0.08802 -0.10787 -0.0908 -0.10185 C -0.09358 -0.09583 -0.09601 -0.09375 -0.10121 -0.0912 C -0.10642 -0.08865 -0.11632 -0.08819 -0.12222 -0.08588 C -0.12812 -0.08356 -0.13281 -0.08148 -0.1368 -0.07708 C -0.1408 -0.07268 -0.14496 -0.06689 -0.14601 -0.05972 C -0.14705 -0.05254 -0.14653 -0.04189 -0.1434 -0.03333 C -0.14028 -0.02476 -0.1342 -0.01342 -0.1276 -0.00879 C -0.12101 -0.00416 -0.11024 -0.00324 -0.10382 -0.00532 C -0.09739 -0.0074 -0.09271 -0.01504 -0.08941 -0.02106 C -0.08611 -0.02708 -0.08576 -0.03402 -0.0842 -0.04213 C -0.08264 -0.05023 -0.08264 -0.06296 -0.08021 -0.07013 C -0.07778 -0.07731 -0.07413 -0.08287 -0.06962 -0.08588 C -0.0651 -0.08888 -0.05885 -0.08935 -0.0526 -0.08773 C -0.04635 -0.08611 -0.03646 -0.07963 -0.0316 -0.07546 C -0.02673 -0.07129 -0.02465 -0.06875 -0.02361 -0.06319 C -0.02257 -0.05763 -0.02465 -0.04861 -0.025 -0.04213 C -0.02535 -0.03564 -0.0283 -0.03009 -0.02621 -0.02453 C -0.02413 -0.01898 -0.01753 -0.01319 -0.01302 -0.00879 C -0.00851 -0.00439 -0.00486 -0.00092 -1.11111E-6 -4.07407E-6 Z " pathEditMode="relative" rAng="0" ptsTypes="AAAAAAAAAAAAAAAAAAAAAAAAAAAAAAAA">
                                      <p:cBhvr>
                                        <p:cTn id="16" dur="5000" fill="hold"/>
                                        <p:tgtEl>
                                          <p:spTgt spid="81"/>
                                        </p:tgtEl>
                                        <p:attrNameLst>
                                          <p:attrName>ppt_x</p:attrName>
                                          <p:attrName>ppt_y</p:attrName>
                                        </p:attrNameLst>
                                      </p:cBhvr>
                                      <p:rCtr x="-5625" y="-8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p:nvPr>
        </p:nvSpPr>
        <p:spPr>
          <a:xfrm>
            <a:off x="457200" y="277813"/>
            <a:ext cx="5770563" cy="1139825"/>
          </a:xfrm>
        </p:spPr>
        <p:txBody>
          <a:bodyPr>
            <a:normAutofit fontScale="90000"/>
          </a:bodyPr>
          <a:lstStyle/>
          <a:p>
            <a:r>
              <a:rPr lang="en-US"/>
              <a:t>Attractive Force Rather than Binding Energy</a:t>
            </a:r>
          </a:p>
        </p:txBody>
      </p:sp>
      <p:sp>
        <p:nvSpPr>
          <p:cNvPr id="6" name="Content Placeholder 5"/>
          <p:cNvSpPr>
            <a:spLocks noGrp="1"/>
          </p:cNvSpPr>
          <p:nvPr>
            <p:ph idx="1"/>
          </p:nvPr>
        </p:nvSpPr>
        <p:spPr>
          <a:xfrm>
            <a:off x="179388" y="1600200"/>
            <a:ext cx="8964612" cy="4530725"/>
          </a:xfrm>
        </p:spPr>
        <p:txBody>
          <a:bodyPr/>
          <a:lstStyle/>
          <a:p>
            <a:r>
              <a:rPr lang="en-US" dirty="0"/>
              <a:t>You might also see this done in terms of force. Calculate the </a:t>
            </a:r>
            <a:r>
              <a:rPr lang="en-US" dirty="0" err="1"/>
              <a:t>coulombic</a:t>
            </a:r>
            <a:r>
              <a:rPr lang="en-US" dirty="0"/>
              <a:t> force of attraction between Na</a:t>
            </a:r>
            <a:r>
              <a:rPr lang="en-US" baseline="30000" dirty="0"/>
              <a:t>+</a:t>
            </a:r>
            <a:r>
              <a:rPr lang="en-US" dirty="0"/>
              <a:t> and </a:t>
            </a:r>
            <a:r>
              <a:rPr lang="en-US" dirty="0" err="1"/>
              <a:t>Cl</a:t>
            </a:r>
            <a:r>
              <a:rPr lang="en-US" baseline="30000" dirty="0"/>
              <a:t>-</a:t>
            </a:r>
            <a:r>
              <a:rPr lang="en-US" dirty="0"/>
              <a:t>. </a:t>
            </a:r>
          </a:p>
          <a:p>
            <a:r>
              <a:rPr lang="en-US" dirty="0"/>
              <a:t>Z is the effective charge of the ion. </a:t>
            </a:r>
            <a:r>
              <a:rPr lang="en-US" dirty="0">
                <a:solidFill>
                  <a:srgbClr val="FF0000"/>
                </a:solidFill>
              </a:rPr>
              <a:t>What are the affective charges of Na and </a:t>
            </a:r>
            <a:r>
              <a:rPr lang="en-US" dirty="0" err="1">
                <a:solidFill>
                  <a:srgbClr val="FF0000"/>
                </a:solidFill>
              </a:rPr>
              <a:t>Cl</a:t>
            </a:r>
            <a:r>
              <a:rPr lang="en-US" dirty="0">
                <a:solidFill>
                  <a:srgbClr val="FF0000"/>
                </a:solidFill>
              </a:rPr>
              <a:t>?</a:t>
            </a:r>
          </a:p>
        </p:txBody>
      </p:sp>
      <p:graphicFrame>
        <p:nvGraphicFramePr>
          <p:cNvPr id="7" name="Object 11"/>
          <p:cNvGraphicFramePr>
            <a:graphicFrameLocks noChangeAspect="1"/>
          </p:cNvGraphicFramePr>
          <p:nvPr>
            <p:extLst>
              <p:ext uri="{D42A27DB-BD31-4B8C-83A1-F6EECF244321}">
                <p14:modId xmlns:p14="http://schemas.microsoft.com/office/powerpoint/2010/main" val="3218252959"/>
              </p:ext>
            </p:extLst>
          </p:nvPr>
        </p:nvGraphicFramePr>
        <p:xfrm>
          <a:off x="1722437" y="4268787"/>
          <a:ext cx="4678363" cy="1598613"/>
        </p:xfrm>
        <a:graphic>
          <a:graphicData uri="http://schemas.openxmlformats.org/presentationml/2006/ole">
            <mc:AlternateContent xmlns:mc="http://schemas.openxmlformats.org/markup-compatibility/2006">
              <mc:Choice xmlns:v="urn:schemas-microsoft-com:vml" Requires="v">
                <p:oleObj name="Equation" r:id="rId3" imgW="1155600" imgH="393480" progId="Equation.3">
                  <p:embed/>
                </p:oleObj>
              </mc:Choice>
              <mc:Fallback>
                <p:oleObj name="Equation" r:id="rId3" imgW="1155600" imgH="393480" progId="Equation.3">
                  <p:embed/>
                  <p:pic>
                    <p:nvPicPr>
                      <p:cNvPr id="0" name=""/>
                      <p:cNvPicPr>
                        <a:picLocks noChangeAspect="1" noChangeArrowheads="1"/>
                      </p:cNvPicPr>
                      <p:nvPr/>
                    </p:nvPicPr>
                    <p:blipFill>
                      <a:blip r:embed="rId4"/>
                      <a:srcRect/>
                      <a:stretch>
                        <a:fillRect/>
                      </a:stretch>
                    </p:blipFill>
                    <p:spPr bwMode="auto">
                      <a:xfrm>
                        <a:off x="1722437" y="4268787"/>
                        <a:ext cx="467836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8" name="Object 18"/>
              <p:cNvSpPr txBox="1"/>
              <p:nvPr/>
            </p:nvSpPr>
            <p:spPr bwMode="auto">
              <a:xfrm>
                <a:off x="404813" y="5867400"/>
                <a:ext cx="8515350" cy="920750"/>
              </a:xfrm>
              <a:prstGeom prst="rect">
                <a:avLst/>
              </a:prstGeom>
              <a:noFill/>
              <a:ln>
                <a:noFill/>
              </a:ln>
            </p:spPr>
            <p:txBody>
              <a:bodyPr>
                <a:norm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9 </m:t>
                          </m:r>
                          <m:r>
                            <m:rPr>
                              <m:nor/>
                            </m:rPr>
                            <a:rPr lang="en-US" i="0">
                              <a:solidFill>
                                <a:srgbClr val="000000"/>
                              </a:solidFill>
                              <a:latin typeface="Cambria Math" panose="02040503050406030204" pitchFamily="18" charset="0"/>
                            </a:rPr>
                            <m:t>x</m:t>
                          </m:r>
                          <m:r>
                            <m:rPr>
                              <m:nor/>
                            </m:rPr>
                            <a:rPr lang="en-US" i="0">
                              <a:solidFill>
                                <a:srgbClr val="000000"/>
                              </a:solidFill>
                              <a:latin typeface="Cambria Math" panose="02040503050406030204" pitchFamily="18" charset="0"/>
                            </a:rPr>
                            <m:t> 1</m:t>
                          </m:r>
                          <m:sSup>
                            <m:sSupPr>
                              <m:ctrlPr>
                                <a:rPr lang="en-US" i="1">
                                  <a:solidFill>
                                    <a:srgbClr val="000000"/>
                                  </a:solidFill>
                                  <a:latin typeface="Cambria Math" panose="02040503050406030204" pitchFamily="18" charset="0"/>
                                </a:rPr>
                              </m:ctrlPr>
                            </m:sSupPr>
                            <m:e>
                              <m:r>
                                <m:rPr>
                                  <m:nor/>
                                </m:rPr>
                                <a:rPr lang="en-US" i="0">
                                  <a:solidFill>
                                    <a:srgbClr val="000000"/>
                                  </a:solidFill>
                                  <a:latin typeface="Cambria Math" panose="02040503050406030204" pitchFamily="18" charset="0"/>
                                </a:rPr>
                                <m:t>0</m:t>
                              </m:r>
                            </m:e>
                            <m:sup>
                              <m:r>
                                <a:rPr lang="en-US" i="0">
                                  <a:solidFill>
                                    <a:srgbClr val="000000"/>
                                  </a:solidFill>
                                  <a:latin typeface="Cambria Math" panose="02040503050406030204" pitchFamily="18" charset="0"/>
                                </a:rPr>
                                <m:t>9</m:t>
                              </m:r>
                            </m:sup>
                          </m:sSup>
                          <m:r>
                            <a:rPr lang="en-US" i="1">
                              <a:solidFill>
                                <a:srgbClr val="000000"/>
                              </a:solidFill>
                              <a:latin typeface="Cambria Math" panose="02040503050406030204" pitchFamily="18" charset="0"/>
                            </a:rPr>
                            <m:t>𝑉𝑚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)(+1)(1.6</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−19</m:t>
                              </m:r>
                            </m:sup>
                          </m:sSup>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)(−1)(1.6</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−19</m:t>
                              </m:r>
                            </m:sup>
                          </m:sSup>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num>
                        <m:den>
                          <m:r>
                            <a:rPr lang="en-US" i="1">
                              <a:solidFill>
                                <a:srgbClr val="000000"/>
                              </a:solidFill>
                              <a:latin typeface="Cambria Math" panose="02040503050406030204" pitchFamily="18" charset="0"/>
                            </a:rPr>
                            <m:t>(.27</m:t>
                          </m:r>
                          <m:r>
                            <a:rPr lang="en-US" b="0" i="1" smtClean="0">
                              <a:solidFill>
                                <a:srgbClr val="000000"/>
                              </a:solidFill>
                              <a:latin typeface="Cambria Math" panose="02040503050406030204" pitchFamily="18" charset="0"/>
                            </a:rPr>
                            <m:t>9</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−9</m:t>
                              </m:r>
                            </m:sup>
                          </m:sSup>
                          <m:r>
                            <a:rPr lang="en-US" i="1">
                              <a:solidFill>
                                <a:srgbClr val="000000"/>
                              </a:solidFill>
                              <a:latin typeface="Cambria Math" panose="02040503050406030204" pitchFamily="18" charset="0"/>
                            </a:rPr>
                            <m:t>𝑚</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m:t>
                              </m:r>
                            </m:e>
                            <m:sup>
                              <m:r>
                                <a:rPr lang="en-US" i="1">
                                  <a:solidFill>
                                    <a:srgbClr val="000000"/>
                                  </a:solidFill>
                                  <a:latin typeface="Cambria Math" panose="02040503050406030204" pitchFamily="18" charset="0"/>
                                </a:rPr>
                                <m:t>2</m:t>
                              </m:r>
                            </m:sup>
                          </m:sSup>
                        </m:den>
                      </m:f>
                      <m:r>
                        <a:rPr lang="en-US" i="1">
                          <a:solidFill>
                            <a:srgbClr val="000000"/>
                          </a:solidFill>
                          <a:latin typeface="Cambria Math" panose="02040503050406030204" pitchFamily="18" charset="0"/>
                        </a:rPr>
                        <m:t>=2.9</m:t>
                      </m:r>
                      <m:r>
                        <a:rPr lang="en-US" b="0" i="1" smtClean="0">
                          <a:solidFill>
                            <a:srgbClr val="000000"/>
                          </a:solidFill>
                          <a:latin typeface="Cambria Math" panose="02040503050406030204" pitchFamily="18" charset="0"/>
                        </a:rPr>
                        <m:t>6</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−9</m:t>
                          </m:r>
                        </m:sup>
                      </m:sSup>
                      <m:r>
                        <a:rPr lang="en-US" i="1">
                          <a:solidFill>
                            <a:srgbClr val="000000"/>
                          </a:solidFill>
                          <a:latin typeface="Cambria Math" panose="02040503050406030204" pitchFamily="18" charset="0"/>
                        </a:rPr>
                        <m:t>𝑁</m:t>
                      </m:r>
                    </m:oMath>
                  </m:oMathPara>
                </a14:m>
                <a:endParaRPr lang="en-US" dirty="0"/>
              </a:p>
            </p:txBody>
          </p:sp>
        </mc:Choice>
        <mc:Fallback xmlns="">
          <p:sp>
            <p:nvSpPr>
              <p:cNvPr id="8" name="Object 18"/>
              <p:cNvSpPr txBox="1">
                <a:spLocks noRot="1" noChangeAspect="1" noMove="1" noResize="1" noEditPoints="1" noAdjustHandles="1" noChangeArrowheads="1" noChangeShapeType="1" noTextEdit="1"/>
              </p:cNvSpPr>
              <p:nvPr/>
            </p:nvSpPr>
            <p:spPr bwMode="auto">
              <a:xfrm>
                <a:off x="404813" y="5867400"/>
                <a:ext cx="8515350" cy="920750"/>
              </a:xfrm>
              <a:prstGeom prst="rect">
                <a:avLst/>
              </a:prstGeom>
              <a:blipFill>
                <a:blip r:embed="rId5"/>
                <a:stretch>
                  <a:fillRect/>
                </a:stretch>
              </a:blipFill>
              <a:ln>
                <a:noFill/>
              </a:ln>
            </p:spPr>
            <p:txBody>
              <a:bodyPr/>
              <a:lstStyle/>
              <a:p>
                <a:r>
                  <a:rPr lang="en-US">
                    <a:noFill/>
                  </a:rPr>
                  <a:t> </a:t>
                </a:r>
              </a:p>
            </p:txBody>
          </p:sp>
        </mc:Fallback>
      </mc:AlternateContent>
      <p:sp>
        <p:nvSpPr>
          <p:cNvPr id="9" name="Rectangle 8"/>
          <p:cNvSpPr>
            <a:spLocks noChangeArrowheads="1"/>
          </p:cNvSpPr>
          <p:nvPr/>
        </p:nvSpPr>
        <p:spPr bwMode="auto">
          <a:xfrm>
            <a:off x="6227763" y="87313"/>
            <a:ext cx="2813050" cy="6461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en-US" sz="1800"/>
              <a:t>Reminder: k=1/4</a:t>
            </a:r>
            <a:r>
              <a:rPr lang="en-US" sz="1800">
                <a:sym typeface="Symbol" panose="05050102010706020507" pitchFamily="18" charset="2"/>
              </a:rPr>
              <a:t></a:t>
            </a:r>
            <a:r>
              <a:rPr lang="en-US" sz="1800" baseline="-25000">
                <a:sym typeface="Symbol" panose="05050102010706020507" pitchFamily="18" charset="2"/>
              </a:rPr>
              <a:t>o </a:t>
            </a:r>
            <a:r>
              <a:rPr lang="en-US" sz="1800">
                <a:sym typeface="Symbol" panose="05050102010706020507" pitchFamily="18" charset="2"/>
              </a:rPr>
              <a:t>=</a:t>
            </a:r>
            <a:r>
              <a:rPr lang="en-US" sz="1800" baseline="-25000">
                <a:sym typeface="Symbol" panose="05050102010706020507" pitchFamily="18" charset="2"/>
              </a:rPr>
              <a:t> </a:t>
            </a:r>
            <a:r>
              <a:rPr lang="en-US" sz="1800">
                <a:sym typeface="Symbol" panose="05050102010706020507" pitchFamily="18" charset="2"/>
              </a:rPr>
              <a:t>9 x 10</a:t>
            </a:r>
            <a:r>
              <a:rPr lang="en-US" sz="1800" baseline="30000">
                <a:sym typeface="Symbol" panose="05050102010706020507" pitchFamily="18" charset="2"/>
              </a:rPr>
              <a:t>9</a:t>
            </a:r>
            <a:r>
              <a:rPr lang="en-US" sz="1800">
                <a:sym typeface="Symbol" panose="05050102010706020507" pitchFamily="18" charset="2"/>
              </a:rPr>
              <a:t> Vm/C </a:t>
            </a:r>
          </a:p>
        </p:txBody>
      </p:sp>
      <p:sp>
        <p:nvSpPr>
          <p:cNvPr id="3" name="TextBox 2">
            <a:extLst>
              <a:ext uri="{FF2B5EF4-FFF2-40B4-BE49-F238E27FC236}">
                <a16:creationId xmlns:a16="http://schemas.microsoft.com/office/drawing/2014/main" id="{9E6A3D2D-AA7C-4BE7-9D7F-A246BCDD0E63}"/>
              </a:ext>
            </a:extLst>
          </p:cNvPr>
          <p:cNvSpPr txBox="1"/>
          <p:nvPr/>
        </p:nvSpPr>
        <p:spPr>
          <a:xfrm>
            <a:off x="76200" y="6472902"/>
            <a:ext cx="8920163" cy="369332"/>
          </a:xfrm>
          <a:prstGeom prst="rect">
            <a:avLst/>
          </a:prstGeom>
          <a:noFill/>
        </p:spPr>
        <p:txBody>
          <a:bodyPr wrap="square" rtlCol="0">
            <a:spAutoFit/>
          </a:bodyPr>
          <a:lstStyle/>
          <a:p>
            <a:r>
              <a:rPr lang="en-US" dirty="0"/>
              <a:t>Shown using ionic radius, could otherwise look up lattice parameter and divide by two (close)</a:t>
            </a:r>
          </a:p>
        </p:txBody>
      </p:sp>
    </p:spTree>
    <p:extLst>
      <p:ext uri="{BB962C8B-B14F-4D97-AF65-F5344CB8AC3E}">
        <p14:creationId xmlns:p14="http://schemas.microsoft.com/office/powerpoint/2010/main" val="3023666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042988" y="692150"/>
            <a:ext cx="7705725" cy="5616575"/>
            <a:chOff x="657" y="436"/>
            <a:chExt cx="4854" cy="3538"/>
          </a:xfrm>
        </p:grpSpPr>
        <p:sp useBgFill="1">
          <p:nvSpPr>
            <p:cNvPr id="52248" name="Rectangle 24"/>
            <p:cNvSpPr>
              <a:spLocks noChangeArrowheads="1"/>
            </p:cNvSpPr>
            <p:nvPr/>
          </p:nvSpPr>
          <p:spPr bwMode="auto">
            <a:xfrm>
              <a:off x="1917" y="3200"/>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brittle; a crystal will</a:t>
              </a:r>
              <a:r>
                <a:rPr lang="tr-TR" sz="1800" dirty="0"/>
                <a:t> </a:t>
              </a:r>
              <a:r>
                <a:rPr lang="en-US" sz="1800" dirty="0"/>
                <a:t>shatter if we try to distort it. This happens because distortion causes ions of like charges to come close together then sharply repel.</a:t>
              </a:r>
            </a:p>
          </p:txBody>
        </p:sp>
        <p:sp useBgFill="1">
          <p:nvSpPr>
            <p:cNvPr id="52247" name="Rectangle 23"/>
            <p:cNvSpPr>
              <a:spLocks noChangeArrowheads="1"/>
            </p:cNvSpPr>
            <p:nvPr/>
          </p:nvSpPr>
          <p:spPr bwMode="auto">
            <a:xfrm>
              <a:off x="657" y="3200"/>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Brittleness (Bendable?)</a:t>
              </a:r>
            </a:p>
          </p:txBody>
        </p:sp>
        <p:sp useBgFill="1">
          <p:nvSpPr>
            <p:cNvPr id="52246" name="Rectangle 22"/>
            <p:cNvSpPr>
              <a:spLocks noChangeArrowheads="1"/>
            </p:cNvSpPr>
            <p:nvPr/>
          </p:nvSpPr>
          <p:spPr bwMode="auto">
            <a:xfrm>
              <a:off x="1917" y="2425"/>
              <a:ext cx="3594"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hard; the surfaces of their crystals are not easily scratched. This is because the ions are bound strongly to the lattice and aren't easily displaced.</a:t>
              </a:r>
            </a:p>
          </p:txBody>
        </p:sp>
        <p:sp useBgFill="1">
          <p:nvSpPr>
            <p:cNvPr id="52245" name="Rectangle 21"/>
            <p:cNvSpPr>
              <a:spLocks noChangeArrowheads="1"/>
            </p:cNvSpPr>
            <p:nvPr/>
          </p:nvSpPr>
          <p:spPr bwMode="auto">
            <a:xfrm>
              <a:off x="657" y="2425"/>
              <a:ext cx="1260"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Hardness (</a:t>
              </a:r>
              <a:r>
                <a:rPr lang="en-US" sz="1800" dirty="0" err="1"/>
                <a:t>Scratchable</a:t>
              </a:r>
              <a:r>
                <a:rPr lang="en-US" sz="1800" dirty="0"/>
                <a:t>?)</a:t>
              </a:r>
            </a:p>
          </p:txBody>
        </p:sp>
        <p:sp useBgFill="1">
          <p:nvSpPr>
            <p:cNvPr id="52244" name="Rectangle 20"/>
            <p:cNvSpPr>
              <a:spLocks noChangeArrowheads="1"/>
            </p:cNvSpPr>
            <p:nvPr/>
          </p:nvSpPr>
          <p:spPr bwMode="auto">
            <a:xfrm>
              <a:off x="1917" y="1472"/>
              <a:ext cx="3594"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Solid ionic compounds do not conduct electricity</a:t>
              </a:r>
              <a:r>
                <a:rPr lang="tr-TR" sz="1800"/>
                <a:t> </a:t>
              </a:r>
              <a:r>
                <a:rPr lang="en-US" sz="1800"/>
                <a:t>when a potential is applied because there are no</a:t>
              </a:r>
              <a:r>
                <a:rPr lang="tr-TR" sz="1800"/>
                <a:t> </a:t>
              </a:r>
              <a:r>
                <a:rPr lang="en-US" sz="1800"/>
                <a:t>mobile charged particles.</a:t>
              </a:r>
              <a:endParaRPr lang="tr-TR" sz="1800"/>
            </a:p>
            <a:p>
              <a:pPr marL="342900" indent="-342900">
                <a:spcBef>
                  <a:spcPct val="0"/>
                </a:spcBef>
                <a:buClrTx/>
                <a:buSzTx/>
                <a:buFontTx/>
                <a:buNone/>
              </a:pPr>
              <a:r>
                <a:rPr lang="tr-TR" sz="1800"/>
                <a:t>	 </a:t>
              </a:r>
              <a:r>
                <a:rPr lang="en-US" sz="1800"/>
                <a:t>No free electrons causes the ions to be firmly bound and cannot carry</a:t>
              </a:r>
              <a:r>
                <a:rPr lang="tr-TR" sz="1800"/>
                <a:t> </a:t>
              </a:r>
              <a:r>
                <a:rPr lang="en-US" sz="1800"/>
                <a:t>charge by moving.</a:t>
              </a:r>
            </a:p>
          </p:txBody>
        </p:sp>
        <p:sp useBgFill="1">
          <p:nvSpPr>
            <p:cNvPr id="52243" name="Rectangle 19"/>
            <p:cNvSpPr>
              <a:spLocks noChangeArrowheads="1"/>
            </p:cNvSpPr>
            <p:nvPr/>
          </p:nvSpPr>
          <p:spPr bwMode="auto">
            <a:xfrm>
              <a:off x="657" y="1472"/>
              <a:ext cx="1260"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52242" name="Rectangle 18"/>
            <p:cNvSpPr>
              <a:spLocks noChangeArrowheads="1"/>
            </p:cNvSpPr>
            <p:nvPr/>
          </p:nvSpPr>
          <p:spPr bwMode="auto">
            <a:xfrm>
              <a:off x="1917" y="698"/>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The melting and boiling points of ionic compounds are high because a large amount of thermal energy is required to separate the ions which are bound by strong electrical forces.</a:t>
              </a:r>
            </a:p>
          </p:txBody>
        </p:sp>
        <p:sp useBgFill="1">
          <p:nvSpPr>
            <p:cNvPr id="52241" name="Rectangle 17"/>
            <p:cNvSpPr>
              <a:spLocks noChangeArrowheads="1"/>
            </p:cNvSpPr>
            <p:nvPr/>
          </p:nvSpPr>
          <p:spPr bwMode="auto">
            <a:xfrm>
              <a:off x="657" y="698"/>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Melting point </a:t>
              </a:r>
            </a:p>
            <a:p>
              <a:pPr marL="342900" indent="-342900" algn="ctr">
                <a:spcBef>
                  <a:spcPct val="0"/>
                </a:spcBef>
                <a:buClrTx/>
                <a:buSzTx/>
                <a:buFontTx/>
                <a:buNone/>
              </a:pPr>
              <a:r>
                <a:rPr lang="en-US" sz="1800"/>
                <a:t>and boiling point</a:t>
              </a:r>
            </a:p>
          </p:txBody>
        </p:sp>
        <p:sp useBgFill="1">
          <p:nvSpPr>
            <p:cNvPr id="52240" name="Rectangle 16"/>
            <p:cNvSpPr>
              <a:spLocks noChangeArrowheads="1"/>
            </p:cNvSpPr>
            <p:nvPr/>
          </p:nvSpPr>
          <p:spPr bwMode="auto">
            <a:xfrm>
              <a:off x="1917" y="436"/>
              <a:ext cx="3594"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52239" name="Rectangle 15"/>
            <p:cNvSpPr>
              <a:spLocks noChangeArrowheads="1"/>
            </p:cNvSpPr>
            <p:nvPr/>
          </p:nvSpPr>
          <p:spPr bwMode="auto">
            <a:xfrm>
              <a:off x="657" y="436"/>
              <a:ext cx="1260"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52249" name="Line 25"/>
            <p:cNvSpPr>
              <a:spLocks noChangeShapeType="1"/>
            </p:cNvSpPr>
            <p:nvPr/>
          </p:nvSpPr>
          <p:spPr bwMode="auto">
            <a:xfrm>
              <a:off x="657" y="436"/>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0" name="Line 26"/>
            <p:cNvSpPr>
              <a:spLocks noChangeShapeType="1"/>
            </p:cNvSpPr>
            <p:nvPr/>
          </p:nvSpPr>
          <p:spPr bwMode="auto">
            <a:xfrm>
              <a:off x="657" y="3974"/>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1" name="Line 27"/>
            <p:cNvSpPr>
              <a:spLocks noChangeShapeType="1"/>
            </p:cNvSpPr>
            <p:nvPr/>
          </p:nvSpPr>
          <p:spPr bwMode="auto">
            <a:xfrm>
              <a:off x="657"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2" name="Line 28"/>
            <p:cNvSpPr>
              <a:spLocks noChangeShapeType="1"/>
            </p:cNvSpPr>
            <p:nvPr/>
          </p:nvSpPr>
          <p:spPr bwMode="auto">
            <a:xfrm>
              <a:off x="5511"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grpSp>
      <p:sp>
        <p:nvSpPr>
          <p:cNvPr id="17" name="Rectangle 16"/>
          <p:cNvSpPr/>
          <p:nvPr/>
        </p:nvSpPr>
        <p:spPr>
          <a:xfrm>
            <a:off x="3429000" y="1461868"/>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334043" y="1463040"/>
            <a:ext cx="5106572" cy="787791"/>
          </a:xfrm>
          <a:custGeom>
            <a:avLst/>
            <a:gdLst>
              <a:gd name="connsiteX0" fmla="*/ 1364566 w 5106572"/>
              <a:gd name="connsiteY0" fmla="*/ 28135 h 787791"/>
              <a:gd name="connsiteX1" fmla="*/ 1364566 w 5106572"/>
              <a:gd name="connsiteY1" fmla="*/ 253218 h 787791"/>
              <a:gd name="connsiteX2" fmla="*/ 0 w 5106572"/>
              <a:gd name="connsiteY2" fmla="*/ 253218 h 787791"/>
              <a:gd name="connsiteX3" fmla="*/ 0 w 5106572"/>
              <a:gd name="connsiteY3" fmla="*/ 787791 h 787791"/>
              <a:gd name="connsiteX4" fmla="*/ 5106572 w 5106572"/>
              <a:gd name="connsiteY4" fmla="*/ 773723 h 787791"/>
              <a:gd name="connsiteX5" fmla="*/ 5106572 w 5106572"/>
              <a:gd name="connsiteY5" fmla="*/ 0 h 787791"/>
              <a:gd name="connsiteX6" fmla="*/ 1364566 w 5106572"/>
              <a:gd name="connsiteY6" fmla="*/ 28135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6572" h="787791">
                <a:moveTo>
                  <a:pt x="1364566" y="28135"/>
                </a:moveTo>
                <a:lnTo>
                  <a:pt x="1364566" y="253218"/>
                </a:lnTo>
                <a:lnTo>
                  <a:pt x="0" y="253218"/>
                </a:lnTo>
                <a:lnTo>
                  <a:pt x="0" y="787791"/>
                </a:lnTo>
                <a:lnTo>
                  <a:pt x="5106572" y="773723"/>
                </a:lnTo>
                <a:lnTo>
                  <a:pt x="5106572" y="0"/>
                </a:lnTo>
                <a:lnTo>
                  <a:pt x="1364566" y="281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0" y="2438400"/>
            <a:ext cx="525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01282" y="3962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41910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52800" y="4495800"/>
            <a:ext cx="518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352800" y="5181600"/>
            <a:ext cx="525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040" y="5715000"/>
            <a:ext cx="52645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0"/>
            <a:ext cx="8229600" cy="606181"/>
          </a:xfrm>
        </p:spPr>
        <p:txBody>
          <a:bodyPr>
            <a:normAutofit fontScale="90000"/>
          </a:bodyPr>
          <a:lstStyle/>
          <a:p>
            <a:r>
              <a:rPr lang="en-US" dirty="0"/>
              <a:t>Ionic crystals have strong bonds</a:t>
            </a:r>
          </a:p>
        </p:txBody>
      </p:sp>
    </p:spTree>
    <p:extLst>
      <p:ext uri="{BB962C8B-B14F-4D97-AF65-F5344CB8AC3E}">
        <p14:creationId xmlns:p14="http://schemas.microsoft.com/office/powerpoint/2010/main" val="1165515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042988" y="692150"/>
            <a:ext cx="7705725" cy="5616575"/>
            <a:chOff x="657" y="436"/>
            <a:chExt cx="4854" cy="3538"/>
          </a:xfrm>
        </p:grpSpPr>
        <p:sp useBgFill="1">
          <p:nvSpPr>
            <p:cNvPr id="52248" name="Rectangle 24"/>
            <p:cNvSpPr>
              <a:spLocks noChangeArrowheads="1"/>
            </p:cNvSpPr>
            <p:nvPr/>
          </p:nvSpPr>
          <p:spPr bwMode="auto">
            <a:xfrm>
              <a:off x="1917" y="3200"/>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brittle; a crystal will</a:t>
              </a:r>
              <a:r>
                <a:rPr lang="tr-TR" sz="1800" dirty="0"/>
                <a:t> </a:t>
              </a:r>
              <a:r>
                <a:rPr lang="en-US" sz="1800" dirty="0"/>
                <a:t>shatter if we try to distort it. This happens because distortion causes ions of like charges to come close together then sharply repel.</a:t>
              </a:r>
            </a:p>
          </p:txBody>
        </p:sp>
        <p:sp useBgFill="1">
          <p:nvSpPr>
            <p:cNvPr id="52247" name="Rectangle 23"/>
            <p:cNvSpPr>
              <a:spLocks noChangeArrowheads="1"/>
            </p:cNvSpPr>
            <p:nvPr/>
          </p:nvSpPr>
          <p:spPr bwMode="auto">
            <a:xfrm>
              <a:off x="657" y="3200"/>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Brittleness (Bendable?)</a:t>
              </a:r>
            </a:p>
          </p:txBody>
        </p:sp>
        <p:sp useBgFill="1">
          <p:nvSpPr>
            <p:cNvPr id="52246" name="Rectangle 22"/>
            <p:cNvSpPr>
              <a:spLocks noChangeArrowheads="1"/>
            </p:cNvSpPr>
            <p:nvPr/>
          </p:nvSpPr>
          <p:spPr bwMode="auto">
            <a:xfrm>
              <a:off x="1917" y="2425"/>
              <a:ext cx="3594"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hard; the surfaces of their crystals are not easily scratched. This is because the ions are bound strongly to the lattice and aren't easily displaced.</a:t>
              </a:r>
            </a:p>
          </p:txBody>
        </p:sp>
        <p:sp useBgFill="1">
          <p:nvSpPr>
            <p:cNvPr id="52245" name="Rectangle 21"/>
            <p:cNvSpPr>
              <a:spLocks noChangeArrowheads="1"/>
            </p:cNvSpPr>
            <p:nvPr/>
          </p:nvSpPr>
          <p:spPr bwMode="auto">
            <a:xfrm>
              <a:off x="657" y="2425"/>
              <a:ext cx="1260"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Hardness (</a:t>
              </a:r>
              <a:r>
                <a:rPr lang="en-US" sz="1800" dirty="0" err="1"/>
                <a:t>Scratchable</a:t>
              </a:r>
              <a:r>
                <a:rPr lang="en-US" sz="1800" dirty="0"/>
                <a:t>?)</a:t>
              </a:r>
            </a:p>
          </p:txBody>
        </p:sp>
        <p:sp useBgFill="1">
          <p:nvSpPr>
            <p:cNvPr id="52244" name="Rectangle 20"/>
            <p:cNvSpPr>
              <a:spLocks noChangeArrowheads="1"/>
            </p:cNvSpPr>
            <p:nvPr/>
          </p:nvSpPr>
          <p:spPr bwMode="auto">
            <a:xfrm>
              <a:off x="1917" y="1472"/>
              <a:ext cx="3594"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Solid ionic compounds do not conduct electricity</a:t>
              </a:r>
              <a:r>
                <a:rPr lang="tr-TR" sz="1800"/>
                <a:t> </a:t>
              </a:r>
              <a:r>
                <a:rPr lang="en-US" sz="1800"/>
                <a:t>when a potential is applied because there are no</a:t>
              </a:r>
              <a:r>
                <a:rPr lang="tr-TR" sz="1800"/>
                <a:t> </a:t>
              </a:r>
              <a:r>
                <a:rPr lang="en-US" sz="1800"/>
                <a:t>mobile charged particles.</a:t>
              </a:r>
              <a:endParaRPr lang="tr-TR" sz="1800"/>
            </a:p>
            <a:p>
              <a:pPr marL="342900" indent="-342900">
                <a:spcBef>
                  <a:spcPct val="0"/>
                </a:spcBef>
                <a:buClrTx/>
                <a:buSzTx/>
                <a:buFontTx/>
                <a:buNone/>
              </a:pPr>
              <a:r>
                <a:rPr lang="tr-TR" sz="1800"/>
                <a:t>	 </a:t>
              </a:r>
              <a:r>
                <a:rPr lang="en-US" sz="1800"/>
                <a:t>No free electrons causes the ions to be firmly bound and cannot carry</a:t>
              </a:r>
              <a:r>
                <a:rPr lang="tr-TR" sz="1800"/>
                <a:t> </a:t>
              </a:r>
              <a:r>
                <a:rPr lang="en-US" sz="1800"/>
                <a:t>charge by moving.</a:t>
              </a:r>
            </a:p>
          </p:txBody>
        </p:sp>
        <p:sp useBgFill="1">
          <p:nvSpPr>
            <p:cNvPr id="52243" name="Rectangle 19"/>
            <p:cNvSpPr>
              <a:spLocks noChangeArrowheads="1"/>
            </p:cNvSpPr>
            <p:nvPr/>
          </p:nvSpPr>
          <p:spPr bwMode="auto">
            <a:xfrm>
              <a:off x="657" y="1472"/>
              <a:ext cx="1260"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52242" name="Rectangle 18"/>
            <p:cNvSpPr>
              <a:spLocks noChangeArrowheads="1"/>
            </p:cNvSpPr>
            <p:nvPr/>
          </p:nvSpPr>
          <p:spPr bwMode="auto">
            <a:xfrm>
              <a:off x="1917" y="698"/>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The melting and boiling points of ionic compounds are high because a large amount of thermal energy is required to separate the ions which are bound by strong electrical forces.</a:t>
              </a:r>
            </a:p>
          </p:txBody>
        </p:sp>
        <p:sp useBgFill="1">
          <p:nvSpPr>
            <p:cNvPr id="52241" name="Rectangle 17"/>
            <p:cNvSpPr>
              <a:spLocks noChangeArrowheads="1"/>
            </p:cNvSpPr>
            <p:nvPr/>
          </p:nvSpPr>
          <p:spPr bwMode="auto">
            <a:xfrm>
              <a:off x="657" y="698"/>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Melting point </a:t>
              </a:r>
            </a:p>
            <a:p>
              <a:pPr marL="342900" indent="-342900" algn="ctr">
                <a:spcBef>
                  <a:spcPct val="0"/>
                </a:spcBef>
                <a:buClrTx/>
                <a:buSzTx/>
                <a:buFontTx/>
                <a:buNone/>
              </a:pPr>
              <a:r>
                <a:rPr lang="en-US" sz="1800"/>
                <a:t>and boiling point</a:t>
              </a:r>
            </a:p>
          </p:txBody>
        </p:sp>
        <p:sp useBgFill="1">
          <p:nvSpPr>
            <p:cNvPr id="52240" name="Rectangle 16"/>
            <p:cNvSpPr>
              <a:spLocks noChangeArrowheads="1"/>
            </p:cNvSpPr>
            <p:nvPr/>
          </p:nvSpPr>
          <p:spPr bwMode="auto">
            <a:xfrm>
              <a:off x="1917" y="436"/>
              <a:ext cx="3594"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52239" name="Rectangle 15"/>
            <p:cNvSpPr>
              <a:spLocks noChangeArrowheads="1"/>
            </p:cNvSpPr>
            <p:nvPr/>
          </p:nvSpPr>
          <p:spPr bwMode="auto">
            <a:xfrm>
              <a:off x="657" y="436"/>
              <a:ext cx="1260"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52249" name="Line 25"/>
            <p:cNvSpPr>
              <a:spLocks noChangeShapeType="1"/>
            </p:cNvSpPr>
            <p:nvPr/>
          </p:nvSpPr>
          <p:spPr bwMode="auto">
            <a:xfrm>
              <a:off x="657" y="436"/>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0" name="Line 26"/>
            <p:cNvSpPr>
              <a:spLocks noChangeShapeType="1"/>
            </p:cNvSpPr>
            <p:nvPr/>
          </p:nvSpPr>
          <p:spPr bwMode="auto">
            <a:xfrm>
              <a:off x="657" y="3974"/>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1" name="Line 27"/>
            <p:cNvSpPr>
              <a:spLocks noChangeShapeType="1"/>
            </p:cNvSpPr>
            <p:nvPr/>
          </p:nvSpPr>
          <p:spPr bwMode="auto">
            <a:xfrm>
              <a:off x="657"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2" name="Line 28"/>
            <p:cNvSpPr>
              <a:spLocks noChangeShapeType="1"/>
            </p:cNvSpPr>
            <p:nvPr/>
          </p:nvSpPr>
          <p:spPr bwMode="auto">
            <a:xfrm>
              <a:off x="5511"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grpSp>
      <p:sp>
        <p:nvSpPr>
          <p:cNvPr id="18" name="Freeform 17"/>
          <p:cNvSpPr/>
          <p:nvPr/>
        </p:nvSpPr>
        <p:spPr>
          <a:xfrm>
            <a:off x="3346040" y="1461868"/>
            <a:ext cx="5106572" cy="787791"/>
          </a:xfrm>
          <a:custGeom>
            <a:avLst/>
            <a:gdLst>
              <a:gd name="connsiteX0" fmla="*/ 1364566 w 5106572"/>
              <a:gd name="connsiteY0" fmla="*/ 28135 h 787791"/>
              <a:gd name="connsiteX1" fmla="*/ 1364566 w 5106572"/>
              <a:gd name="connsiteY1" fmla="*/ 253218 h 787791"/>
              <a:gd name="connsiteX2" fmla="*/ 0 w 5106572"/>
              <a:gd name="connsiteY2" fmla="*/ 253218 h 787791"/>
              <a:gd name="connsiteX3" fmla="*/ 0 w 5106572"/>
              <a:gd name="connsiteY3" fmla="*/ 787791 h 787791"/>
              <a:gd name="connsiteX4" fmla="*/ 5106572 w 5106572"/>
              <a:gd name="connsiteY4" fmla="*/ 773723 h 787791"/>
              <a:gd name="connsiteX5" fmla="*/ 5106572 w 5106572"/>
              <a:gd name="connsiteY5" fmla="*/ 0 h 787791"/>
              <a:gd name="connsiteX6" fmla="*/ 1364566 w 5106572"/>
              <a:gd name="connsiteY6" fmla="*/ 28135 h 78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6572" h="787791">
                <a:moveTo>
                  <a:pt x="1364566" y="28135"/>
                </a:moveTo>
                <a:lnTo>
                  <a:pt x="1364566" y="253218"/>
                </a:lnTo>
                <a:lnTo>
                  <a:pt x="0" y="253218"/>
                </a:lnTo>
                <a:lnTo>
                  <a:pt x="0" y="787791"/>
                </a:lnTo>
                <a:lnTo>
                  <a:pt x="5106572" y="773723"/>
                </a:lnTo>
                <a:lnTo>
                  <a:pt x="5106572" y="0"/>
                </a:lnTo>
                <a:lnTo>
                  <a:pt x="1364566" y="2813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0" y="2438400"/>
            <a:ext cx="525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01282" y="3962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41910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52800" y="4495800"/>
            <a:ext cx="518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352800" y="5181600"/>
            <a:ext cx="525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040" y="5715000"/>
            <a:ext cx="52645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0"/>
            <a:ext cx="8229600" cy="606181"/>
          </a:xfrm>
        </p:spPr>
        <p:txBody>
          <a:bodyPr>
            <a:normAutofit fontScale="90000"/>
          </a:bodyPr>
          <a:lstStyle/>
          <a:p>
            <a:r>
              <a:rPr lang="en-US" dirty="0"/>
              <a:t>Ionic crystals have strong bonds</a:t>
            </a:r>
          </a:p>
        </p:txBody>
      </p:sp>
    </p:spTree>
    <p:extLst>
      <p:ext uri="{BB962C8B-B14F-4D97-AF65-F5344CB8AC3E}">
        <p14:creationId xmlns:p14="http://schemas.microsoft.com/office/powerpoint/2010/main" val="25304781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042988" y="692150"/>
            <a:ext cx="7705725" cy="5616575"/>
            <a:chOff x="657" y="436"/>
            <a:chExt cx="4854" cy="3538"/>
          </a:xfrm>
        </p:grpSpPr>
        <p:sp useBgFill="1">
          <p:nvSpPr>
            <p:cNvPr id="52248" name="Rectangle 24"/>
            <p:cNvSpPr>
              <a:spLocks noChangeArrowheads="1"/>
            </p:cNvSpPr>
            <p:nvPr/>
          </p:nvSpPr>
          <p:spPr bwMode="auto">
            <a:xfrm>
              <a:off x="1917" y="3200"/>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brittle; a crystal will</a:t>
              </a:r>
              <a:r>
                <a:rPr lang="tr-TR" sz="1800" dirty="0"/>
                <a:t> </a:t>
              </a:r>
              <a:r>
                <a:rPr lang="en-US" sz="1800" dirty="0"/>
                <a:t>shatter if we try to distort it. This happens because distortion causes ions of like charges to come close together then sharply repel.</a:t>
              </a:r>
            </a:p>
          </p:txBody>
        </p:sp>
        <p:sp useBgFill="1">
          <p:nvSpPr>
            <p:cNvPr id="52247" name="Rectangle 23"/>
            <p:cNvSpPr>
              <a:spLocks noChangeArrowheads="1"/>
            </p:cNvSpPr>
            <p:nvPr/>
          </p:nvSpPr>
          <p:spPr bwMode="auto">
            <a:xfrm>
              <a:off x="657" y="3200"/>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Brittleness (Bendable?)</a:t>
              </a:r>
            </a:p>
          </p:txBody>
        </p:sp>
        <p:sp useBgFill="1">
          <p:nvSpPr>
            <p:cNvPr id="52246" name="Rectangle 22"/>
            <p:cNvSpPr>
              <a:spLocks noChangeArrowheads="1"/>
            </p:cNvSpPr>
            <p:nvPr/>
          </p:nvSpPr>
          <p:spPr bwMode="auto">
            <a:xfrm>
              <a:off x="1917" y="2425"/>
              <a:ext cx="3594"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hard; the surfaces of their crystals are not easily scratched. This is because the ions are bound strongly to the lattice and aren't easily displaced.</a:t>
              </a:r>
            </a:p>
          </p:txBody>
        </p:sp>
        <p:sp useBgFill="1">
          <p:nvSpPr>
            <p:cNvPr id="52245" name="Rectangle 21"/>
            <p:cNvSpPr>
              <a:spLocks noChangeArrowheads="1"/>
            </p:cNvSpPr>
            <p:nvPr/>
          </p:nvSpPr>
          <p:spPr bwMode="auto">
            <a:xfrm>
              <a:off x="657" y="2425"/>
              <a:ext cx="1260"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Hardness (</a:t>
              </a:r>
              <a:r>
                <a:rPr lang="en-US" sz="1800" dirty="0" err="1"/>
                <a:t>Scratchable</a:t>
              </a:r>
              <a:r>
                <a:rPr lang="en-US" sz="1800" dirty="0"/>
                <a:t>?)</a:t>
              </a:r>
            </a:p>
          </p:txBody>
        </p:sp>
        <p:sp useBgFill="1">
          <p:nvSpPr>
            <p:cNvPr id="52244" name="Rectangle 20"/>
            <p:cNvSpPr>
              <a:spLocks noChangeArrowheads="1"/>
            </p:cNvSpPr>
            <p:nvPr/>
          </p:nvSpPr>
          <p:spPr bwMode="auto">
            <a:xfrm>
              <a:off x="1917" y="1472"/>
              <a:ext cx="3594"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Solid ionic compounds do not conduct electricity</a:t>
              </a:r>
              <a:r>
                <a:rPr lang="tr-TR" sz="1800"/>
                <a:t> </a:t>
              </a:r>
              <a:r>
                <a:rPr lang="en-US" sz="1800"/>
                <a:t>when a potential is applied because there are no</a:t>
              </a:r>
              <a:r>
                <a:rPr lang="tr-TR" sz="1800"/>
                <a:t> </a:t>
              </a:r>
              <a:r>
                <a:rPr lang="en-US" sz="1800"/>
                <a:t>mobile charged particles.</a:t>
              </a:r>
              <a:endParaRPr lang="tr-TR" sz="1800"/>
            </a:p>
            <a:p>
              <a:pPr marL="342900" indent="-342900">
                <a:spcBef>
                  <a:spcPct val="0"/>
                </a:spcBef>
                <a:buClrTx/>
                <a:buSzTx/>
                <a:buFontTx/>
                <a:buNone/>
              </a:pPr>
              <a:r>
                <a:rPr lang="tr-TR" sz="1800"/>
                <a:t>	 </a:t>
              </a:r>
              <a:r>
                <a:rPr lang="en-US" sz="1800"/>
                <a:t>No free electrons causes the ions to be firmly bound and cannot carry</a:t>
              </a:r>
              <a:r>
                <a:rPr lang="tr-TR" sz="1800"/>
                <a:t> </a:t>
              </a:r>
              <a:r>
                <a:rPr lang="en-US" sz="1800"/>
                <a:t>charge by moving.</a:t>
              </a:r>
            </a:p>
          </p:txBody>
        </p:sp>
        <p:sp useBgFill="1">
          <p:nvSpPr>
            <p:cNvPr id="52243" name="Rectangle 19"/>
            <p:cNvSpPr>
              <a:spLocks noChangeArrowheads="1"/>
            </p:cNvSpPr>
            <p:nvPr/>
          </p:nvSpPr>
          <p:spPr bwMode="auto">
            <a:xfrm>
              <a:off x="657" y="1472"/>
              <a:ext cx="1260"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52242" name="Rectangle 18"/>
            <p:cNvSpPr>
              <a:spLocks noChangeArrowheads="1"/>
            </p:cNvSpPr>
            <p:nvPr/>
          </p:nvSpPr>
          <p:spPr bwMode="auto">
            <a:xfrm>
              <a:off x="1917" y="698"/>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The melting and boiling points of ionic compounds are high because a large amount of thermal energy is required to separate the ions which are bound by strong electrical forces.</a:t>
              </a:r>
            </a:p>
          </p:txBody>
        </p:sp>
        <p:sp useBgFill="1">
          <p:nvSpPr>
            <p:cNvPr id="52241" name="Rectangle 17"/>
            <p:cNvSpPr>
              <a:spLocks noChangeArrowheads="1"/>
            </p:cNvSpPr>
            <p:nvPr/>
          </p:nvSpPr>
          <p:spPr bwMode="auto">
            <a:xfrm>
              <a:off x="657" y="698"/>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Melting point </a:t>
              </a:r>
            </a:p>
            <a:p>
              <a:pPr marL="342900" indent="-342900" algn="ctr">
                <a:spcBef>
                  <a:spcPct val="0"/>
                </a:spcBef>
                <a:buClrTx/>
                <a:buSzTx/>
                <a:buFontTx/>
                <a:buNone/>
              </a:pPr>
              <a:r>
                <a:rPr lang="en-US" sz="1800"/>
                <a:t>and boiling point</a:t>
              </a:r>
            </a:p>
          </p:txBody>
        </p:sp>
        <p:sp useBgFill="1">
          <p:nvSpPr>
            <p:cNvPr id="52240" name="Rectangle 16"/>
            <p:cNvSpPr>
              <a:spLocks noChangeArrowheads="1"/>
            </p:cNvSpPr>
            <p:nvPr/>
          </p:nvSpPr>
          <p:spPr bwMode="auto">
            <a:xfrm>
              <a:off x="1917" y="436"/>
              <a:ext cx="3594"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52239" name="Rectangle 15"/>
            <p:cNvSpPr>
              <a:spLocks noChangeArrowheads="1"/>
            </p:cNvSpPr>
            <p:nvPr/>
          </p:nvSpPr>
          <p:spPr bwMode="auto">
            <a:xfrm>
              <a:off x="657" y="436"/>
              <a:ext cx="1260"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52249" name="Line 25"/>
            <p:cNvSpPr>
              <a:spLocks noChangeShapeType="1"/>
            </p:cNvSpPr>
            <p:nvPr/>
          </p:nvSpPr>
          <p:spPr bwMode="auto">
            <a:xfrm>
              <a:off x="657" y="436"/>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0" name="Line 26"/>
            <p:cNvSpPr>
              <a:spLocks noChangeShapeType="1"/>
            </p:cNvSpPr>
            <p:nvPr/>
          </p:nvSpPr>
          <p:spPr bwMode="auto">
            <a:xfrm>
              <a:off x="657" y="3974"/>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1" name="Line 27"/>
            <p:cNvSpPr>
              <a:spLocks noChangeShapeType="1"/>
            </p:cNvSpPr>
            <p:nvPr/>
          </p:nvSpPr>
          <p:spPr bwMode="auto">
            <a:xfrm>
              <a:off x="657"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2" name="Line 28"/>
            <p:cNvSpPr>
              <a:spLocks noChangeShapeType="1"/>
            </p:cNvSpPr>
            <p:nvPr/>
          </p:nvSpPr>
          <p:spPr bwMode="auto">
            <a:xfrm>
              <a:off x="5511"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grpSp>
      <p:sp>
        <p:nvSpPr>
          <p:cNvPr id="19" name="Rectangle 18"/>
          <p:cNvSpPr/>
          <p:nvPr/>
        </p:nvSpPr>
        <p:spPr>
          <a:xfrm>
            <a:off x="3352800" y="2438400"/>
            <a:ext cx="525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01282" y="39624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4191000"/>
            <a:ext cx="3810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352800" y="4495800"/>
            <a:ext cx="518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352800" y="5181600"/>
            <a:ext cx="525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040" y="5715000"/>
            <a:ext cx="52645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0"/>
            <a:ext cx="8229600" cy="606181"/>
          </a:xfrm>
        </p:spPr>
        <p:txBody>
          <a:bodyPr>
            <a:normAutofit fontScale="90000"/>
          </a:bodyPr>
          <a:lstStyle/>
          <a:p>
            <a:r>
              <a:rPr lang="en-US" dirty="0"/>
              <a:t>Ionic crystals have strong bonds</a:t>
            </a:r>
          </a:p>
        </p:txBody>
      </p:sp>
    </p:spTree>
    <p:extLst>
      <p:ext uri="{BB962C8B-B14F-4D97-AF65-F5344CB8AC3E}">
        <p14:creationId xmlns:p14="http://schemas.microsoft.com/office/powerpoint/2010/main" val="4001128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042988" y="692150"/>
            <a:ext cx="7705725" cy="5616575"/>
            <a:chOff x="657" y="436"/>
            <a:chExt cx="4854" cy="3538"/>
          </a:xfrm>
        </p:grpSpPr>
        <p:sp useBgFill="1">
          <p:nvSpPr>
            <p:cNvPr id="52248" name="Rectangle 24"/>
            <p:cNvSpPr>
              <a:spLocks noChangeArrowheads="1"/>
            </p:cNvSpPr>
            <p:nvPr/>
          </p:nvSpPr>
          <p:spPr bwMode="auto">
            <a:xfrm>
              <a:off x="1917" y="3200"/>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brittle; a crystal will</a:t>
              </a:r>
              <a:r>
                <a:rPr lang="tr-TR" sz="1800" dirty="0"/>
                <a:t> </a:t>
              </a:r>
              <a:r>
                <a:rPr lang="en-US" sz="1800" dirty="0"/>
                <a:t>shatter if we try to distort it. This happens because distortion causes ions of like charges to come close together then sharply repel.</a:t>
              </a:r>
            </a:p>
          </p:txBody>
        </p:sp>
        <p:sp useBgFill="1">
          <p:nvSpPr>
            <p:cNvPr id="52247" name="Rectangle 23"/>
            <p:cNvSpPr>
              <a:spLocks noChangeArrowheads="1"/>
            </p:cNvSpPr>
            <p:nvPr/>
          </p:nvSpPr>
          <p:spPr bwMode="auto">
            <a:xfrm>
              <a:off x="657" y="3200"/>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Brittleness (Bendable?)</a:t>
              </a:r>
            </a:p>
          </p:txBody>
        </p:sp>
        <p:sp useBgFill="1">
          <p:nvSpPr>
            <p:cNvPr id="52246" name="Rectangle 22"/>
            <p:cNvSpPr>
              <a:spLocks noChangeArrowheads="1"/>
            </p:cNvSpPr>
            <p:nvPr/>
          </p:nvSpPr>
          <p:spPr bwMode="auto">
            <a:xfrm>
              <a:off x="1917" y="2425"/>
              <a:ext cx="3594"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hard; the surfaces of their crystals are not easily scratched. This is because the ions are bound strongly to the lattice and aren't easily displaced.</a:t>
              </a:r>
            </a:p>
          </p:txBody>
        </p:sp>
        <p:sp useBgFill="1">
          <p:nvSpPr>
            <p:cNvPr id="52245" name="Rectangle 21"/>
            <p:cNvSpPr>
              <a:spLocks noChangeArrowheads="1"/>
            </p:cNvSpPr>
            <p:nvPr/>
          </p:nvSpPr>
          <p:spPr bwMode="auto">
            <a:xfrm>
              <a:off x="657" y="2425"/>
              <a:ext cx="1260"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Hardness (</a:t>
              </a:r>
              <a:r>
                <a:rPr lang="en-US" sz="1800" dirty="0" err="1"/>
                <a:t>Scratchable</a:t>
              </a:r>
              <a:r>
                <a:rPr lang="en-US" sz="1800" dirty="0"/>
                <a:t>?)</a:t>
              </a:r>
            </a:p>
          </p:txBody>
        </p:sp>
        <p:sp useBgFill="1">
          <p:nvSpPr>
            <p:cNvPr id="52244" name="Rectangle 20"/>
            <p:cNvSpPr>
              <a:spLocks noChangeArrowheads="1"/>
            </p:cNvSpPr>
            <p:nvPr/>
          </p:nvSpPr>
          <p:spPr bwMode="auto">
            <a:xfrm>
              <a:off x="1917" y="1472"/>
              <a:ext cx="3594"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Solid ionic compounds do not conduct electricity</a:t>
              </a:r>
              <a:r>
                <a:rPr lang="tr-TR" sz="1800"/>
                <a:t> </a:t>
              </a:r>
              <a:r>
                <a:rPr lang="en-US" sz="1800"/>
                <a:t>when a potential is applied because there are no</a:t>
              </a:r>
              <a:r>
                <a:rPr lang="tr-TR" sz="1800"/>
                <a:t> </a:t>
              </a:r>
              <a:r>
                <a:rPr lang="en-US" sz="1800"/>
                <a:t>mobile charged particles.</a:t>
              </a:r>
              <a:endParaRPr lang="tr-TR" sz="1800"/>
            </a:p>
            <a:p>
              <a:pPr marL="342900" indent="-342900">
                <a:spcBef>
                  <a:spcPct val="0"/>
                </a:spcBef>
                <a:buClrTx/>
                <a:buSzTx/>
                <a:buFontTx/>
                <a:buNone/>
              </a:pPr>
              <a:r>
                <a:rPr lang="tr-TR" sz="1800"/>
                <a:t>	 </a:t>
              </a:r>
              <a:r>
                <a:rPr lang="en-US" sz="1800"/>
                <a:t>No free electrons causes the ions to be firmly bound and cannot carry</a:t>
              </a:r>
              <a:r>
                <a:rPr lang="tr-TR" sz="1800"/>
                <a:t> </a:t>
              </a:r>
              <a:r>
                <a:rPr lang="en-US" sz="1800"/>
                <a:t>charge by moving.</a:t>
              </a:r>
            </a:p>
          </p:txBody>
        </p:sp>
        <p:sp useBgFill="1">
          <p:nvSpPr>
            <p:cNvPr id="52243" name="Rectangle 19"/>
            <p:cNvSpPr>
              <a:spLocks noChangeArrowheads="1"/>
            </p:cNvSpPr>
            <p:nvPr/>
          </p:nvSpPr>
          <p:spPr bwMode="auto">
            <a:xfrm>
              <a:off x="657" y="1472"/>
              <a:ext cx="1260"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52242" name="Rectangle 18"/>
            <p:cNvSpPr>
              <a:spLocks noChangeArrowheads="1"/>
            </p:cNvSpPr>
            <p:nvPr/>
          </p:nvSpPr>
          <p:spPr bwMode="auto">
            <a:xfrm>
              <a:off x="1917" y="698"/>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The melting and boiling points of ionic compounds are high because a large amount of thermal energy is required to separate the ions which are bound by strong electrical forces.</a:t>
              </a:r>
            </a:p>
          </p:txBody>
        </p:sp>
        <p:sp useBgFill="1">
          <p:nvSpPr>
            <p:cNvPr id="52241" name="Rectangle 17"/>
            <p:cNvSpPr>
              <a:spLocks noChangeArrowheads="1"/>
            </p:cNvSpPr>
            <p:nvPr/>
          </p:nvSpPr>
          <p:spPr bwMode="auto">
            <a:xfrm>
              <a:off x="657" y="698"/>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Melting point </a:t>
              </a:r>
            </a:p>
            <a:p>
              <a:pPr marL="342900" indent="-342900" algn="ctr">
                <a:spcBef>
                  <a:spcPct val="0"/>
                </a:spcBef>
                <a:buClrTx/>
                <a:buSzTx/>
                <a:buFontTx/>
                <a:buNone/>
              </a:pPr>
              <a:r>
                <a:rPr lang="en-US" sz="1800"/>
                <a:t>and boiling point</a:t>
              </a:r>
            </a:p>
          </p:txBody>
        </p:sp>
        <p:sp useBgFill="1">
          <p:nvSpPr>
            <p:cNvPr id="52240" name="Rectangle 16"/>
            <p:cNvSpPr>
              <a:spLocks noChangeArrowheads="1"/>
            </p:cNvSpPr>
            <p:nvPr/>
          </p:nvSpPr>
          <p:spPr bwMode="auto">
            <a:xfrm>
              <a:off x="1917" y="436"/>
              <a:ext cx="3594"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52239" name="Rectangle 15"/>
            <p:cNvSpPr>
              <a:spLocks noChangeArrowheads="1"/>
            </p:cNvSpPr>
            <p:nvPr/>
          </p:nvSpPr>
          <p:spPr bwMode="auto">
            <a:xfrm>
              <a:off x="657" y="436"/>
              <a:ext cx="1260"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52249" name="Line 25"/>
            <p:cNvSpPr>
              <a:spLocks noChangeShapeType="1"/>
            </p:cNvSpPr>
            <p:nvPr/>
          </p:nvSpPr>
          <p:spPr bwMode="auto">
            <a:xfrm>
              <a:off x="657" y="436"/>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0" name="Line 26"/>
            <p:cNvSpPr>
              <a:spLocks noChangeShapeType="1"/>
            </p:cNvSpPr>
            <p:nvPr/>
          </p:nvSpPr>
          <p:spPr bwMode="auto">
            <a:xfrm>
              <a:off x="657" y="3974"/>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1" name="Line 27"/>
            <p:cNvSpPr>
              <a:spLocks noChangeShapeType="1"/>
            </p:cNvSpPr>
            <p:nvPr/>
          </p:nvSpPr>
          <p:spPr bwMode="auto">
            <a:xfrm>
              <a:off x="657"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2" name="Line 28"/>
            <p:cNvSpPr>
              <a:spLocks noChangeShapeType="1"/>
            </p:cNvSpPr>
            <p:nvPr/>
          </p:nvSpPr>
          <p:spPr bwMode="auto">
            <a:xfrm>
              <a:off x="5511"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grpSp>
      <p:sp>
        <p:nvSpPr>
          <p:cNvPr id="24" name="Rectangle 23"/>
          <p:cNvSpPr/>
          <p:nvPr/>
        </p:nvSpPr>
        <p:spPr>
          <a:xfrm>
            <a:off x="3352800" y="5181600"/>
            <a:ext cx="525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46040" y="5715000"/>
            <a:ext cx="526456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457200" y="0"/>
            <a:ext cx="8229600" cy="606181"/>
          </a:xfrm>
        </p:spPr>
        <p:txBody>
          <a:bodyPr>
            <a:normAutofit fontScale="90000"/>
          </a:bodyPr>
          <a:lstStyle/>
          <a:p>
            <a:r>
              <a:rPr lang="en-US" dirty="0"/>
              <a:t>Ionic crystals have strong bonds</a:t>
            </a:r>
          </a:p>
        </p:txBody>
      </p:sp>
    </p:spTree>
    <p:extLst>
      <p:ext uri="{BB962C8B-B14F-4D97-AF65-F5344CB8AC3E}">
        <p14:creationId xmlns:p14="http://schemas.microsoft.com/office/powerpoint/2010/main" val="174708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1042988" y="692150"/>
            <a:ext cx="7705725" cy="5616575"/>
            <a:chOff x="657" y="436"/>
            <a:chExt cx="4854" cy="3538"/>
          </a:xfrm>
        </p:grpSpPr>
        <p:sp useBgFill="1">
          <p:nvSpPr>
            <p:cNvPr id="52248" name="Rectangle 24"/>
            <p:cNvSpPr>
              <a:spLocks noChangeArrowheads="1"/>
            </p:cNvSpPr>
            <p:nvPr/>
          </p:nvSpPr>
          <p:spPr bwMode="auto">
            <a:xfrm>
              <a:off x="1917" y="3200"/>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brittle; a crystal will</a:t>
              </a:r>
              <a:r>
                <a:rPr lang="tr-TR" sz="1800" dirty="0"/>
                <a:t> </a:t>
              </a:r>
              <a:r>
                <a:rPr lang="en-US" sz="1800" dirty="0"/>
                <a:t>shatter if we try to distort it. This happens because distortion causes ions of like charges to come close together then sharply repel.</a:t>
              </a:r>
            </a:p>
          </p:txBody>
        </p:sp>
        <p:sp useBgFill="1">
          <p:nvSpPr>
            <p:cNvPr id="52247" name="Rectangle 23"/>
            <p:cNvSpPr>
              <a:spLocks noChangeArrowheads="1"/>
            </p:cNvSpPr>
            <p:nvPr/>
          </p:nvSpPr>
          <p:spPr bwMode="auto">
            <a:xfrm>
              <a:off x="657" y="3200"/>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Brittleness (Bendable?)</a:t>
              </a:r>
            </a:p>
          </p:txBody>
        </p:sp>
        <p:sp useBgFill="1">
          <p:nvSpPr>
            <p:cNvPr id="52246" name="Rectangle 22"/>
            <p:cNvSpPr>
              <a:spLocks noChangeArrowheads="1"/>
            </p:cNvSpPr>
            <p:nvPr/>
          </p:nvSpPr>
          <p:spPr bwMode="auto">
            <a:xfrm>
              <a:off x="1917" y="2425"/>
              <a:ext cx="3594"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Most ionic compounds are hard; the surfaces of their crystals are not easily scratched. This is because the ions are bound strongly to the lattice and aren't easily displaced.</a:t>
              </a:r>
            </a:p>
          </p:txBody>
        </p:sp>
        <p:sp useBgFill="1">
          <p:nvSpPr>
            <p:cNvPr id="52245" name="Rectangle 21"/>
            <p:cNvSpPr>
              <a:spLocks noChangeArrowheads="1"/>
            </p:cNvSpPr>
            <p:nvPr/>
          </p:nvSpPr>
          <p:spPr bwMode="auto">
            <a:xfrm>
              <a:off x="657" y="2425"/>
              <a:ext cx="1260" cy="77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Hardness (</a:t>
              </a:r>
              <a:r>
                <a:rPr lang="en-US" sz="1800" dirty="0" err="1"/>
                <a:t>Scratchable</a:t>
              </a:r>
              <a:r>
                <a:rPr lang="en-US" sz="1800" dirty="0"/>
                <a:t>?)</a:t>
              </a:r>
            </a:p>
          </p:txBody>
        </p:sp>
        <p:sp useBgFill="1">
          <p:nvSpPr>
            <p:cNvPr id="52244" name="Rectangle 20"/>
            <p:cNvSpPr>
              <a:spLocks noChangeArrowheads="1"/>
            </p:cNvSpPr>
            <p:nvPr/>
          </p:nvSpPr>
          <p:spPr bwMode="auto">
            <a:xfrm>
              <a:off x="1917" y="1472"/>
              <a:ext cx="3594"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Solid ionic compounds do not conduct electricity</a:t>
              </a:r>
              <a:r>
                <a:rPr lang="tr-TR" sz="1800"/>
                <a:t> </a:t>
              </a:r>
              <a:r>
                <a:rPr lang="en-US" sz="1800"/>
                <a:t>when a potential is applied because there are no</a:t>
              </a:r>
              <a:r>
                <a:rPr lang="tr-TR" sz="1800"/>
                <a:t> </a:t>
              </a:r>
              <a:r>
                <a:rPr lang="en-US" sz="1800"/>
                <a:t>mobile charged particles.</a:t>
              </a:r>
              <a:endParaRPr lang="tr-TR" sz="1800"/>
            </a:p>
            <a:p>
              <a:pPr marL="342900" indent="-342900">
                <a:spcBef>
                  <a:spcPct val="0"/>
                </a:spcBef>
                <a:buClrTx/>
                <a:buSzTx/>
                <a:buFontTx/>
                <a:buNone/>
              </a:pPr>
              <a:r>
                <a:rPr lang="tr-TR" sz="1800"/>
                <a:t>	 </a:t>
              </a:r>
              <a:r>
                <a:rPr lang="en-US" sz="1800"/>
                <a:t>No free electrons causes the ions to be firmly bound and cannot carry</a:t>
              </a:r>
              <a:r>
                <a:rPr lang="tr-TR" sz="1800"/>
                <a:t> </a:t>
              </a:r>
              <a:r>
                <a:rPr lang="en-US" sz="1800"/>
                <a:t>charge by moving.</a:t>
              </a:r>
            </a:p>
          </p:txBody>
        </p:sp>
        <p:sp useBgFill="1">
          <p:nvSpPr>
            <p:cNvPr id="52243" name="Rectangle 19"/>
            <p:cNvSpPr>
              <a:spLocks noChangeArrowheads="1"/>
            </p:cNvSpPr>
            <p:nvPr/>
          </p:nvSpPr>
          <p:spPr bwMode="auto">
            <a:xfrm>
              <a:off x="657" y="1472"/>
              <a:ext cx="1260" cy="953"/>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52242" name="Rectangle 18"/>
            <p:cNvSpPr>
              <a:spLocks noChangeArrowheads="1"/>
            </p:cNvSpPr>
            <p:nvPr/>
          </p:nvSpPr>
          <p:spPr bwMode="auto">
            <a:xfrm>
              <a:off x="1917" y="698"/>
              <a:ext cx="3594"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dirty="0"/>
                <a:t>	</a:t>
              </a:r>
              <a:r>
                <a:rPr lang="en-US" sz="1800" dirty="0"/>
                <a:t>The melting and boiling points of ionic compounds are high because a large amount of thermal energy is required to separate the ions which are bound by strong electrical forces.</a:t>
              </a:r>
            </a:p>
          </p:txBody>
        </p:sp>
        <p:sp useBgFill="1">
          <p:nvSpPr>
            <p:cNvPr id="52241" name="Rectangle 17"/>
            <p:cNvSpPr>
              <a:spLocks noChangeArrowheads="1"/>
            </p:cNvSpPr>
            <p:nvPr/>
          </p:nvSpPr>
          <p:spPr bwMode="auto">
            <a:xfrm>
              <a:off x="657" y="698"/>
              <a:ext cx="1260" cy="774"/>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Melting point </a:t>
              </a:r>
            </a:p>
            <a:p>
              <a:pPr marL="342900" indent="-342900" algn="ctr">
                <a:spcBef>
                  <a:spcPct val="0"/>
                </a:spcBef>
                <a:buClrTx/>
                <a:buSzTx/>
                <a:buFontTx/>
                <a:buNone/>
              </a:pPr>
              <a:r>
                <a:rPr lang="en-US" sz="1800"/>
                <a:t>and boiling point</a:t>
              </a:r>
            </a:p>
          </p:txBody>
        </p:sp>
        <p:sp useBgFill="1">
          <p:nvSpPr>
            <p:cNvPr id="52240" name="Rectangle 16"/>
            <p:cNvSpPr>
              <a:spLocks noChangeArrowheads="1"/>
            </p:cNvSpPr>
            <p:nvPr/>
          </p:nvSpPr>
          <p:spPr bwMode="auto">
            <a:xfrm>
              <a:off x="1917" y="436"/>
              <a:ext cx="3594"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52239" name="Rectangle 15"/>
            <p:cNvSpPr>
              <a:spLocks noChangeArrowheads="1"/>
            </p:cNvSpPr>
            <p:nvPr/>
          </p:nvSpPr>
          <p:spPr bwMode="auto">
            <a:xfrm>
              <a:off x="657" y="436"/>
              <a:ext cx="1260" cy="2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52249" name="Line 25"/>
            <p:cNvSpPr>
              <a:spLocks noChangeShapeType="1"/>
            </p:cNvSpPr>
            <p:nvPr/>
          </p:nvSpPr>
          <p:spPr bwMode="auto">
            <a:xfrm>
              <a:off x="657" y="436"/>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0" name="Line 26"/>
            <p:cNvSpPr>
              <a:spLocks noChangeShapeType="1"/>
            </p:cNvSpPr>
            <p:nvPr/>
          </p:nvSpPr>
          <p:spPr bwMode="auto">
            <a:xfrm>
              <a:off x="657" y="3974"/>
              <a:ext cx="4854"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1" name="Line 27"/>
            <p:cNvSpPr>
              <a:spLocks noChangeShapeType="1"/>
            </p:cNvSpPr>
            <p:nvPr/>
          </p:nvSpPr>
          <p:spPr bwMode="auto">
            <a:xfrm>
              <a:off x="657"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52252" name="Line 28"/>
            <p:cNvSpPr>
              <a:spLocks noChangeShapeType="1"/>
            </p:cNvSpPr>
            <p:nvPr/>
          </p:nvSpPr>
          <p:spPr bwMode="auto">
            <a:xfrm>
              <a:off x="5511" y="436"/>
              <a:ext cx="0" cy="3538"/>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grpSp>
      <p:sp>
        <p:nvSpPr>
          <p:cNvPr id="26" name="Title 1"/>
          <p:cNvSpPr>
            <a:spLocks noGrp="1"/>
          </p:cNvSpPr>
          <p:nvPr>
            <p:ph type="title"/>
          </p:nvPr>
        </p:nvSpPr>
        <p:spPr>
          <a:xfrm>
            <a:off x="457200" y="0"/>
            <a:ext cx="8229600" cy="606181"/>
          </a:xfrm>
        </p:spPr>
        <p:txBody>
          <a:bodyPr>
            <a:normAutofit fontScale="90000"/>
          </a:bodyPr>
          <a:lstStyle/>
          <a:p>
            <a:r>
              <a:rPr lang="en-US" dirty="0"/>
              <a:t>Ionic crystals have strong bonds</a:t>
            </a:r>
          </a:p>
        </p:txBody>
      </p:sp>
    </p:spTree>
    <p:extLst>
      <p:ext uri="{BB962C8B-B14F-4D97-AF65-F5344CB8AC3E}">
        <p14:creationId xmlns:p14="http://schemas.microsoft.com/office/powerpoint/2010/main" val="2202061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dirty="0"/>
              <a:t>Bonding Type Affects Properties</a:t>
            </a:r>
          </a:p>
        </p:txBody>
      </p:sp>
      <p:sp>
        <p:nvSpPr>
          <p:cNvPr id="6147" name="Rectangle 3"/>
          <p:cNvSpPr>
            <a:spLocks noGrp="1" noChangeArrowheads="1"/>
          </p:cNvSpPr>
          <p:nvPr>
            <p:ph type="body" idx="1"/>
          </p:nvPr>
        </p:nvSpPr>
        <p:spPr>
          <a:xfrm>
            <a:off x="228600" y="914400"/>
            <a:ext cx="8763000" cy="3276600"/>
          </a:xfrm>
        </p:spPr>
        <p:txBody>
          <a:bodyPr/>
          <a:lstStyle/>
          <a:p>
            <a:pPr lvl="1" eaLnBrk="1" hangingPunct="1">
              <a:lnSpc>
                <a:spcPct val="90000"/>
              </a:lnSpc>
            </a:pPr>
            <a:r>
              <a:rPr lang="en-US" sz="2400" b="1" dirty="0"/>
              <a:t>Ionic</a:t>
            </a:r>
            <a:r>
              <a:rPr lang="en-US" sz="2400" dirty="0"/>
              <a:t>:  involves transfer of an electron between two atoms, resulting in a net electrostatic attractive force</a:t>
            </a:r>
          </a:p>
        </p:txBody>
      </p:sp>
    </p:spTree>
    <p:extLst>
      <p:ext uri="{BB962C8B-B14F-4D97-AF65-F5344CB8AC3E}">
        <p14:creationId xmlns:p14="http://schemas.microsoft.com/office/powerpoint/2010/main" val="169999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0"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dirty="0"/>
              <a:t>Bonding Type Affects Properties</a:t>
            </a:r>
          </a:p>
        </p:txBody>
      </p:sp>
      <p:sp>
        <p:nvSpPr>
          <p:cNvPr id="6147" name="Rectangle 3"/>
          <p:cNvSpPr>
            <a:spLocks noGrp="1" noChangeArrowheads="1"/>
          </p:cNvSpPr>
          <p:nvPr>
            <p:ph type="body" idx="1"/>
          </p:nvPr>
        </p:nvSpPr>
        <p:spPr>
          <a:xfrm>
            <a:off x="228600" y="914400"/>
            <a:ext cx="8763000" cy="3276600"/>
          </a:xfrm>
        </p:spPr>
        <p:txBody>
          <a:bodyPr/>
          <a:lstStyle/>
          <a:p>
            <a:pPr lvl="1" eaLnBrk="1" hangingPunct="1">
              <a:lnSpc>
                <a:spcPct val="90000"/>
              </a:lnSpc>
            </a:pPr>
            <a:r>
              <a:rPr lang="en-US" sz="2400" b="1" dirty="0"/>
              <a:t>Ionic</a:t>
            </a:r>
            <a:r>
              <a:rPr lang="en-US" sz="2400" dirty="0"/>
              <a:t>:  involves transfer of an electron between two atoms, resulting in a net electrostatic attractive force</a:t>
            </a:r>
          </a:p>
          <a:p>
            <a:pPr lvl="1" eaLnBrk="1" hangingPunct="1">
              <a:lnSpc>
                <a:spcPct val="90000"/>
              </a:lnSpc>
            </a:pPr>
            <a:r>
              <a:rPr lang="en-US" sz="2400" b="1" dirty="0"/>
              <a:t>Covalent</a:t>
            </a:r>
            <a:r>
              <a:rPr lang="en-US" sz="2400" dirty="0"/>
              <a:t>:  involves sharing of an electron between atoms</a:t>
            </a:r>
          </a:p>
        </p:txBody>
      </p:sp>
    </p:spTree>
    <p:extLst>
      <p:ext uri="{BB962C8B-B14F-4D97-AF65-F5344CB8AC3E}">
        <p14:creationId xmlns:p14="http://schemas.microsoft.com/office/powerpoint/2010/main" val="140965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0" dur="500"/>
                                        <p:tgtEl>
                                          <p:spTgt spid="614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3"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43000"/>
          </a:xfrm>
        </p:spPr>
        <p:txBody>
          <a:bodyPr/>
          <a:lstStyle/>
          <a:p>
            <a:pPr eaLnBrk="1" hangingPunct="1"/>
            <a:r>
              <a:rPr lang="en-US" dirty="0"/>
              <a:t>Bonding Type Affects Properties</a:t>
            </a:r>
          </a:p>
        </p:txBody>
      </p:sp>
      <p:sp>
        <p:nvSpPr>
          <p:cNvPr id="6147" name="Rectangle 3"/>
          <p:cNvSpPr>
            <a:spLocks noGrp="1" noChangeArrowheads="1"/>
          </p:cNvSpPr>
          <p:nvPr>
            <p:ph type="body" idx="1"/>
          </p:nvPr>
        </p:nvSpPr>
        <p:spPr>
          <a:xfrm>
            <a:off x="228600" y="914400"/>
            <a:ext cx="8763000" cy="3276600"/>
          </a:xfrm>
        </p:spPr>
        <p:txBody>
          <a:bodyPr/>
          <a:lstStyle/>
          <a:p>
            <a:pPr lvl="1" eaLnBrk="1" hangingPunct="1">
              <a:lnSpc>
                <a:spcPct val="90000"/>
              </a:lnSpc>
            </a:pPr>
            <a:r>
              <a:rPr lang="en-US" sz="2400" b="1" dirty="0"/>
              <a:t>Ionic</a:t>
            </a:r>
            <a:r>
              <a:rPr lang="en-US" sz="2400" dirty="0"/>
              <a:t>:  involves transfer of an electron between two atoms, resulting in a net electrostatic attractive force</a:t>
            </a:r>
          </a:p>
          <a:p>
            <a:pPr lvl="1" eaLnBrk="1" hangingPunct="1">
              <a:lnSpc>
                <a:spcPct val="90000"/>
              </a:lnSpc>
            </a:pPr>
            <a:r>
              <a:rPr lang="en-US" sz="2400" b="1" dirty="0"/>
              <a:t>Covalent</a:t>
            </a:r>
            <a:r>
              <a:rPr lang="en-US" sz="2400" dirty="0"/>
              <a:t>:  involves sharing of an electron between atoms</a:t>
            </a:r>
          </a:p>
        </p:txBody>
      </p:sp>
      <p:sp>
        <p:nvSpPr>
          <p:cNvPr id="9" name="Rectangle 8"/>
          <p:cNvSpPr/>
          <p:nvPr/>
        </p:nvSpPr>
        <p:spPr>
          <a:xfrm>
            <a:off x="0" y="6103203"/>
            <a:ext cx="9144000" cy="830997"/>
          </a:xfrm>
          <a:prstGeom prst="rect">
            <a:avLst/>
          </a:prstGeom>
        </p:spPr>
        <p:txBody>
          <a:bodyPr wrap="square">
            <a:spAutoFit/>
          </a:bodyPr>
          <a:lstStyle/>
          <a:p>
            <a:pPr algn="ctr"/>
            <a:r>
              <a:rPr lang="en-US" sz="2400" b="1" dirty="0"/>
              <a:t>The type of bonding is determined mainly by the degree of overlap between the electronic </a:t>
            </a:r>
            <a:r>
              <a:rPr lang="en-US" sz="2400" b="1" dirty="0" err="1"/>
              <a:t>wavefunctions</a:t>
            </a:r>
            <a:r>
              <a:rPr lang="en-US" sz="2400" b="1" dirty="0"/>
              <a:t> of the atoms involved.</a:t>
            </a:r>
          </a:p>
        </p:txBody>
      </p:sp>
      <p:pic>
        <p:nvPicPr>
          <p:cNvPr id="10" name="Picture 4" descr="http://www.accessexcellence.org/RC/VL/GG/images/Fig_2.06.jpg">
            <a:extLst>
              <a:ext uri="{FF2B5EF4-FFF2-40B4-BE49-F238E27FC236}">
                <a16:creationId xmlns:a16="http://schemas.microsoft.com/office/drawing/2014/main" id="{13F477E0-A2F7-47A4-B377-13B09D443986}"/>
              </a:ext>
            </a:extLst>
          </p:cNvPr>
          <p:cNvPicPr>
            <a:picLocks noChangeAspect="1" noChangeArrowheads="1"/>
          </p:cNvPicPr>
          <p:nvPr/>
        </p:nvPicPr>
        <p:blipFill>
          <a:blip r:embed="rId3" r:link="rId4">
            <a:clrChange>
              <a:clrFrom>
                <a:srgbClr val="FFFFFF"/>
              </a:clrFrom>
              <a:clrTo>
                <a:srgbClr val="FFFFFF">
                  <a:alpha val="0"/>
                </a:srgbClr>
              </a:clrTo>
            </a:clrChange>
            <a:lum contrast="18000"/>
          </a:blip>
          <a:srcRect/>
          <a:stretch>
            <a:fillRect/>
          </a:stretch>
        </p:blipFill>
        <p:spPr bwMode="auto">
          <a:xfrm>
            <a:off x="1676400" y="2286000"/>
            <a:ext cx="5791200" cy="3547110"/>
          </a:xfrm>
          <a:prstGeom prst="rect">
            <a:avLst/>
          </a:prstGeom>
          <a:noFill/>
        </p:spPr>
      </p:pic>
    </p:spTree>
    <p:extLst>
      <p:ext uri="{BB962C8B-B14F-4D97-AF65-F5344CB8AC3E}">
        <p14:creationId xmlns:p14="http://schemas.microsoft.com/office/powerpoint/2010/main" val="190438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0" dur="500"/>
                                        <p:tgtEl>
                                          <p:spTgt spid="614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3" dur="500"/>
                                        <p:tgtEl>
                                          <p:spTgt spid="6147">
                                            <p:txEl>
                                              <p:pRg st="1" end="1"/>
                                            </p:txEl>
                                          </p:spTgt>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bldLvl="2"/>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0134" y="578737"/>
            <a:ext cx="6183732" cy="6289095"/>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a:t>Covalent to Ionic Transition</a:t>
            </a:r>
          </a:p>
        </p:txBody>
      </p:sp>
      <p:sp>
        <p:nvSpPr>
          <p:cNvPr id="6" name="TextBox 5"/>
          <p:cNvSpPr txBox="1"/>
          <p:nvPr/>
        </p:nvSpPr>
        <p:spPr>
          <a:xfrm>
            <a:off x="119501" y="1447800"/>
            <a:ext cx="1698333" cy="954107"/>
          </a:xfrm>
          <a:prstGeom prst="rect">
            <a:avLst/>
          </a:prstGeom>
          <a:noFill/>
        </p:spPr>
        <p:txBody>
          <a:bodyPr wrap="square" rtlCol="0">
            <a:spAutoFit/>
          </a:bodyPr>
          <a:lstStyle/>
          <a:p>
            <a:pPr algn="ctr"/>
            <a:r>
              <a:rPr lang="en-US" sz="2800" dirty="0"/>
              <a:t>Purely Covalent</a:t>
            </a:r>
          </a:p>
        </p:txBody>
      </p:sp>
      <p:sp>
        <p:nvSpPr>
          <p:cNvPr id="7" name="TextBox 6"/>
          <p:cNvSpPr txBox="1"/>
          <p:nvPr/>
        </p:nvSpPr>
        <p:spPr>
          <a:xfrm>
            <a:off x="7326166" y="5410200"/>
            <a:ext cx="1698333" cy="954107"/>
          </a:xfrm>
          <a:prstGeom prst="rect">
            <a:avLst/>
          </a:prstGeom>
          <a:noFill/>
        </p:spPr>
        <p:txBody>
          <a:bodyPr wrap="square" rtlCol="0">
            <a:spAutoFit/>
          </a:bodyPr>
          <a:lstStyle/>
          <a:p>
            <a:pPr algn="ctr"/>
            <a:r>
              <a:rPr lang="en-US" sz="2800" dirty="0"/>
              <a:t>Purely Ionic</a:t>
            </a:r>
          </a:p>
        </p:txBody>
      </p:sp>
      <p:sp>
        <p:nvSpPr>
          <p:cNvPr id="3" name="TextBox 2"/>
          <p:cNvSpPr txBox="1"/>
          <p:nvPr/>
        </p:nvSpPr>
        <p:spPr>
          <a:xfrm>
            <a:off x="4419600" y="3718368"/>
            <a:ext cx="1752600" cy="646331"/>
          </a:xfrm>
          <a:prstGeom prst="rect">
            <a:avLst/>
          </a:prstGeom>
          <a:noFill/>
        </p:spPr>
        <p:txBody>
          <a:bodyPr wrap="square" rtlCol="0">
            <a:spAutoFit/>
          </a:bodyPr>
          <a:lstStyle/>
          <a:p>
            <a:pPr algn="ctr"/>
            <a:r>
              <a:rPr lang="en-US" dirty="0" err="1">
                <a:solidFill>
                  <a:srgbClr val="FF0000"/>
                </a:solidFill>
              </a:rPr>
              <a:t>Cation</a:t>
            </a:r>
            <a:r>
              <a:rPr lang="en-US" dirty="0">
                <a:solidFill>
                  <a:srgbClr val="FF0000"/>
                </a:solidFill>
              </a:rPr>
              <a:t>: positive ion</a:t>
            </a:r>
          </a:p>
        </p:txBody>
      </p:sp>
      <p:sp>
        <p:nvSpPr>
          <p:cNvPr id="8" name="TextBox 7"/>
          <p:cNvSpPr txBox="1"/>
          <p:nvPr/>
        </p:nvSpPr>
        <p:spPr>
          <a:xfrm>
            <a:off x="7162800" y="3604821"/>
            <a:ext cx="1752600" cy="646331"/>
          </a:xfrm>
          <a:prstGeom prst="rect">
            <a:avLst/>
          </a:prstGeom>
          <a:noFill/>
        </p:spPr>
        <p:txBody>
          <a:bodyPr wrap="square" rtlCol="0">
            <a:spAutoFit/>
          </a:bodyPr>
          <a:lstStyle/>
          <a:p>
            <a:pPr algn="ctr"/>
            <a:r>
              <a:rPr lang="en-US" dirty="0">
                <a:solidFill>
                  <a:srgbClr val="FF0000"/>
                </a:solidFill>
              </a:rPr>
              <a:t>Anion: negative ion</a:t>
            </a:r>
          </a:p>
        </p:txBody>
      </p:sp>
      <p:sp>
        <p:nvSpPr>
          <p:cNvPr id="10" name="Rectangle 9"/>
          <p:cNvSpPr/>
          <p:nvPr/>
        </p:nvSpPr>
        <p:spPr>
          <a:xfrm>
            <a:off x="1480134" y="3718368"/>
            <a:ext cx="2939466" cy="314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73963" y="615069"/>
            <a:ext cx="2939466" cy="2989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4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842" name="Rectangle 3">
            <a:extLst>
              <a:ext uri="{FF2B5EF4-FFF2-40B4-BE49-F238E27FC236}">
                <a16:creationId xmlns:a16="http://schemas.microsoft.com/office/drawing/2014/main" id="{5CFB22C9-8F5A-218E-03EA-37C844A52DA8}"/>
              </a:ext>
            </a:extLst>
          </p:cNvPr>
          <p:cNvSpPr>
            <a:spLocks noGrp="1" noChangeArrowheads="1"/>
          </p:cNvSpPr>
          <p:nvPr>
            <p:ph type="body" idx="1"/>
          </p:nvPr>
        </p:nvSpPr>
        <p:spPr>
          <a:xfrm>
            <a:off x="671513" y="1454150"/>
            <a:ext cx="8301037" cy="4524375"/>
          </a:xfrm>
        </p:spPr>
        <p:txBody>
          <a:bodyPr/>
          <a:lstStyle/>
          <a:p>
            <a:pPr algn="just" eaLnBrk="1" hangingPunct="1">
              <a:defRPr/>
            </a:pPr>
            <a:r>
              <a:rPr lang="en-GB" sz="2400" dirty="0"/>
              <a:t>When we bring Na atoms together to form a Na metal, the orbitals overlap slightly</a:t>
            </a:r>
            <a:r>
              <a:rPr lang="en-US" sz="2400" dirty="0"/>
              <a:t> and the</a:t>
            </a:r>
          </a:p>
          <a:p>
            <a:pPr marL="2400300" indent="0" algn="just" eaLnBrk="1" hangingPunct="1">
              <a:buFont typeface="Wingdings" panose="05000000000000000000" pitchFamily="2" charset="2"/>
              <a:buNone/>
              <a:defRPr/>
            </a:pPr>
            <a:r>
              <a:rPr lang="en-GB" sz="2400" dirty="0"/>
              <a:t>valance electrons become no longer attached to a particular ion, but belong to both.</a:t>
            </a:r>
          </a:p>
          <a:p>
            <a:pPr marL="2057400" indent="0" algn="just" eaLnBrk="1" hangingPunct="1">
              <a:buFont typeface="Wingdings" panose="05000000000000000000" pitchFamily="2" charset="2"/>
              <a:buNone/>
              <a:defRPr/>
            </a:pPr>
            <a:endParaRPr lang="en-GB" sz="2400" dirty="0"/>
          </a:p>
          <a:p>
            <a:pPr marL="205740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endParaRPr lang="en-GB" sz="2400" dirty="0"/>
          </a:p>
          <a:p>
            <a:pPr marL="0" indent="0" algn="just" eaLnBrk="1" hangingPunct="1">
              <a:buFont typeface="Wingdings" panose="05000000000000000000" pitchFamily="2" charset="2"/>
              <a:buNone/>
              <a:defRPr/>
            </a:pPr>
            <a:r>
              <a:rPr lang="en-GB" sz="2400" dirty="0"/>
              <a:t>This is another type of bonding called </a:t>
            </a:r>
            <a:r>
              <a:rPr lang="en-GB" sz="2400" dirty="0">
                <a:solidFill>
                  <a:srgbClr val="FF0000"/>
                </a:solidFill>
              </a:rPr>
              <a:t>metallic bonding</a:t>
            </a:r>
            <a:r>
              <a:rPr lang="en-GB" sz="2400" dirty="0"/>
              <a:t>, stronger than van der Waals but weaker than ionic/covalent.</a:t>
            </a:r>
            <a:endParaRPr lang="tr-TR" sz="2400" dirty="0"/>
          </a:p>
          <a:p>
            <a:pPr marL="0" indent="0" algn="just" eaLnBrk="1" hangingPunct="1">
              <a:buFont typeface="Wingdings" panose="05000000000000000000" pitchFamily="2" charset="2"/>
              <a:buNone/>
              <a:defRPr/>
            </a:pPr>
            <a:endParaRPr lang="tr-TR" sz="2400" dirty="0"/>
          </a:p>
          <a:p>
            <a:pPr marL="0" indent="0" algn="just" eaLnBrk="1" hangingPunct="1">
              <a:buFont typeface="Wingdings" panose="05000000000000000000" pitchFamily="2" charset="2"/>
              <a:buNone/>
              <a:defRPr/>
            </a:pPr>
            <a:endParaRPr lang="en-GB" sz="2400" dirty="0"/>
          </a:p>
        </p:txBody>
      </p:sp>
      <p:sp>
        <p:nvSpPr>
          <p:cNvPr id="102403" name="Text Box 46">
            <a:extLst>
              <a:ext uri="{FF2B5EF4-FFF2-40B4-BE49-F238E27FC236}">
                <a16:creationId xmlns:a16="http://schemas.microsoft.com/office/drawing/2014/main" id="{061125E1-8006-54AA-33E6-D2132DCB0703}"/>
              </a:ext>
            </a:extLst>
          </p:cNvPr>
          <p:cNvSpPr txBox="1">
            <a:spLocks noChangeArrowheads="1"/>
          </p:cNvSpPr>
          <p:nvPr/>
        </p:nvSpPr>
        <p:spPr bwMode="auto">
          <a:xfrm>
            <a:off x="1257300" y="4406900"/>
            <a:ext cx="1222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r>
              <a:rPr lang="tr-TR" altLang="en-US" sz="1800"/>
              <a:t>Na metal</a:t>
            </a:r>
          </a:p>
        </p:txBody>
      </p:sp>
      <p:sp>
        <p:nvSpPr>
          <p:cNvPr id="102404" name="Rectangle 2">
            <a:extLst>
              <a:ext uri="{FF2B5EF4-FFF2-40B4-BE49-F238E27FC236}">
                <a16:creationId xmlns:a16="http://schemas.microsoft.com/office/drawing/2014/main" id="{17A88B18-7B75-330D-0B99-8C1705A9D958}"/>
              </a:ext>
            </a:extLst>
          </p:cNvPr>
          <p:cNvSpPr>
            <a:spLocks noGrp="1" noChangeArrowheads="1"/>
          </p:cNvSpPr>
          <p:nvPr>
            <p:ph type="title"/>
          </p:nvPr>
        </p:nvSpPr>
        <p:spPr>
          <a:xfrm>
            <a:off x="285750" y="0"/>
            <a:ext cx="8686800" cy="1139825"/>
          </a:xfrm>
        </p:spPr>
        <p:txBody>
          <a:bodyPr>
            <a:normAutofit fontScale="90000"/>
          </a:bodyPr>
          <a:lstStyle/>
          <a:p>
            <a:pPr algn="ctr" eaLnBrk="1" hangingPunct="1"/>
            <a:r>
              <a:rPr lang="en-GB" altLang="en-US" sz="4000"/>
              <a:t>How the mobile electrons become mobile</a:t>
            </a:r>
          </a:p>
        </p:txBody>
      </p:sp>
      <p:pic>
        <p:nvPicPr>
          <p:cNvPr id="102405" name="Picture 2">
            <a:extLst>
              <a:ext uri="{FF2B5EF4-FFF2-40B4-BE49-F238E27FC236}">
                <a16:creationId xmlns:a16="http://schemas.microsoft.com/office/drawing/2014/main" id="{57F1A7C6-8BDC-EC99-C12A-3F3E8DF311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b="2260"/>
          <a:stretch>
            <a:fillRect/>
          </a:stretch>
        </p:blipFill>
        <p:spPr bwMode="auto">
          <a:xfrm>
            <a:off x="5987256" y="3058320"/>
            <a:ext cx="27447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6" name="Group 4">
            <a:extLst>
              <a:ext uri="{FF2B5EF4-FFF2-40B4-BE49-F238E27FC236}">
                <a16:creationId xmlns:a16="http://schemas.microsoft.com/office/drawing/2014/main" id="{C0962E28-605D-5933-E0E1-BAB1D4B39185}"/>
              </a:ext>
            </a:extLst>
          </p:cNvPr>
          <p:cNvGrpSpPr>
            <a:grpSpLocks/>
          </p:cNvGrpSpPr>
          <p:nvPr/>
        </p:nvGrpSpPr>
        <p:grpSpPr bwMode="auto">
          <a:xfrm>
            <a:off x="1042988" y="3105150"/>
            <a:ext cx="576262" cy="574675"/>
            <a:chOff x="521" y="1571"/>
            <a:chExt cx="363" cy="362"/>
          </a:xfrm>
        </p:grpSpPr>
        <p:sp>
          <p:nvSpPr>
            <p:cNvPr id="102434" name="Oval 5">
              <a:extLst>
                <a:ext uri="{FF2B5EF4-FFF2-40B4-BE49-F238E27FC236}">
                  <a16:creationId xmlns:a16="http://schemas.microsoft.com/office/drawing/2014/main" id="{9AFB592C-3026-1EBB-9114-14E7276A245B}"/>
                </a:ext>
              </a:extLst>
            </p:cNvPr>
            <p:cNvSpPr>
              <a:spLocks noChangeArrowheads="1"/>
            </p:cNvSpPr>
            <p:nvPr/>
          </p:nvSpPr>
          <p:spPr bwMode="auto">
            <a:xfrm>
              <a:off x="521" y="1571"/>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35" name="Oval 6">
              <a:extLst>
                <a:ext uri="{FF2B5EF4-FFF2-40B4-BE49-F238E27FC236}">
                  <a16:creationId xmlns:a16="http://schemas.microsoft.com/office/drawing/2014/main" id="{E3D2D2E8-E7DB-44F3-69F3-EED957D08945}"/>
                </a:ext>
              </a:extLst>
            </p:cNvPr>
            <p:cNvSpPr>
              <a:spLocks noChangeArrowheads="1"/>
            </p:cNvSpPr>
            <p:nvPr/>
          </p:nvSpPr>
          <p:spPr bwMode="auto">
            <a:xfrm>
              <a:off x="680" y="1738"/>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2407" name="Group 7">
            <a:extLst>
              <a:ext uri="{FF2B5EF4-FFF2-40B4-BE49-F238E27FC236}">
                <a16:creationId xmlns:a16="http://schemas.microsoft.com/office/drawing/2014/main" id="{12A15D26-7C95-F9F5-865B-C3195C68BC4C}"/>
              </a:ext>
            </a:extLst>
          </p:cNvPr>
          <p:cNvGrpSpPr>
            <a:grpSpLocks/>
          </p:cNvGrpSpPr>
          <p:nvPr/>
        </p:nvGrpSpPr>
        <p:grpSpPr bwMode="auto">
          <a:xfrm>
            <a:off x="1582738" y="3122613"/>
            <a:ext cx="576262" cy="574675"/>
            <a:chOff x="929" y="1617"/>
            <a:chExt cx="363" cy="362"/>
          </a:xfrm>
        </p:grpSpPr>
        <p:sp>
          <p:nvSpPr>
            <p:cNvPr id="102432" name="Oval 8">
              <a:extLst>
                <a:ext uri="{FF2B5EF4-FFF2-40B4-BE49-F238E27FC236}">
                  <a16:creationId xmlns:a16="http://schemas.microsoft.com/office/drawing/2014/main" id="{17F38872-F7EF-9214-7B9F-4D671DC39ADD}"/>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33" name="Oval 9">
              <a:extLst>
                <a:ext uri="{FF2B5EF4-FFF2-40B4-BE49-F238E27FC236}">
                  <a16:creationId xmlns:a16="http://schemas.microsoft.com/office/drawing/2014/main" id="{E604F522-DBFA-2DF0-01A6-EA0DBF2F2889}"/>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2408" name="Group 10">
            <a:extLst>
              <a:ext uri="{FF2B5EF4-FFF2-40B4-BE49-F238E27FC236}">
                <a16:creationId xmlns:a16="http://schemas.microsoft.com/office/drawing/2014/main" id="{B5ACF314-0CA7-7D1D-4696-99B6837390C9}"/>
              </a:ext>
            </a:extLst>
          </p:cNvPr>
          <p:cNvGrpSpPr>
            <a:grpSpLocks/>
          </p:cNvGrpSpPr>
          <p:nvPr/>
        </p:nvGrpSpPr>
        <p:grpSpPr bwMode="auto">
          <a:xfrm>
            <a:off x="1042988" y="3644900"/>
            <a:ext cx="576262" cy="574675"/>
            <a:chOff x="521" y="1571"/>
            <a:chExt cx="363" cy="362"/>
          </a:xfrm>
        </p:grpSpPr>
        <p:sp>
          <p:nvSpPr>
            <p:cNvPr id="102430" name="Oval 11">
              <a:extLst>
                <a:ext uri="{FF2B5EF4-FFF2-40B4-BE49-F238E27FC236}">
                  <a16:creationId xmlns:a16="http://schemas.microsoft.com/office/drawing/2014/main" id="{0E05387C-35BE-0253-1BDE-CCC64379527B}"/>
                </a:ext>
              </a:extLst>
            </p:cNvPr>
            <p:cNvSpPr>
              <a:spLocks noChangeArrowheads="1"/>
            </p:cNvSpPr>
            <p:nvPr/>
          </p:nvSpPr>
          <p:spPr bwMode="auto">
            <a:xfrm>
              <a:off x="521" y="1571"/>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31" name="Oval 12">
              <a:extLst>
                <a:ext uri="{FF2B5EF4-FFF2-40B4-BE49-F238E27FC236}">
                  <a16:creationId xmlns:a16="http://schemas.microsoft.com/office/drawing/2014/main" id="{520F341D-A0A7-9B28-C40C-D3FB68E3508A}"/>
                </a:ext>
              </a:extLst>
            </p:cNvPr>
            <p:cNvSpPr>
              <a:spLocks noChangeArrowheads="1"/>
            </p:cNvSpPr>
            <p:nvPr/>
          </p:nvSpPr>
          <p:spPr bwMode="auto">
            <a:xfrm>
              <a:off x="680" y="1738"/>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2409" name="Group 13">
            <a:extLst>
              <a:ext uri="{FF2B5EF4-FFF2-40B4-BE49-F238E27FC236}">
                <a16:creationId xmlns:a16="http://schemas.microsoft.com/office/drawing/2014/main" id="{A959AA50-30EF-2768-2F1D-243973E7C1C1}"/>
              </a:ext>
            </a:extLst>
          </p:cNvPr>
          <p:cNvGrpSpPr>
            <a:grpSpLocks/>
          </p:cNvGrpSpPr>
          <p:nvPr/>
        </p:nvGrpSpPr>
        <p:grpSpPr bwMode="auto">
          <a:xfrm>
            <a:off x="1582738" y="3662363"/>
            <a:ext cx="576262" cy="574675"/>
            <a:chOff x="929" y="1617"/>
            <a:chExt cx="363" cy="362"/>
          </a:xfrm>
        </p:grpSpPr>
        <p:sp>
          <p:nvSpPr>
            <p:cNvPr id="102428" name="Oval 14">
              <a:extLst>
                <a:ext uri="{FF2B5EF4-FFF2-40B4-BE49-F238E27FC236}">
                  <a16:creationId xmlns:a16="http://schemas.microsoft.com/office/drawing/2014/main" id="{EC26A31A-F8CA-939C-EF23-7F3C854AA785}"/>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29" name="Oval 15">
              <a:extLst>
                <a:ext uri="{FF2B5EF4-FFF2-40B4-BE49-F238E27FC236}">
                  <a16:creationId xmlns:a16="http://schemas.microsoft.com/office/drawing/2014/main" id="{5A0E3453-23F0-E58E-EA8B-7E05BFCC3C34}"/>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2410" name="Group 16">
            <a:extLst>
              <a:ext uri="{FF2B5EF4-FFF2-40B4-BE49-F238E27FC236}">
                <a16:creationId xmlns:a16="http://schemas.microsoft.com/office/drawing/2014/main" id="{10D13B26-F0B6-26D8-9986-A7B01898FE51}"/>
              </a:ext>
            </a:extLst>
          </p:cNvPr>
          <p:cNvGrpSpPr>
            <a:grpSpLocks/>
          </p:cNvGrpSpPr>
          <p:nvPr/>
        </p:nvGrpSpPr>
        <p:grpSpPr bwMode="auto">
          <a:xfrm>
            <a:off x="2124075" y="3141663"/>
            <a:ext cx="576263" cy="574675"/>
            <a:chOff x="929" y="1617"/>
            <a:chExt cx="363" cy="362"/>
          </a:xfrm>
        </p:grpSpPr>
        <p:sp>
          <p:nvSpPr>
            <p:cNvPr id="102426" name="Oval 17">
              <a:extLst>
                <a:ext uri="{FF2B5EF4-FFF2-40B4-BE49-F238E27FC236}">
                  <a16:creationId xmlns:a16="http://schemas.microsoft.com/office/drawing/2014/main" id="{A64A12EA-83A2-19FB-3C79-804E434AD6FF}"/>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27" name="Oval 18">
              <a:extLst>
                <a:ext uri="{FF2B5EF4-FFF2-40B4-BE49-F238E27FC236}">
                  <a16:creationId xmlns:a16="http://schemas.microsoft.com/office/drawing/2014/main" id="{4368EC48-CAF9-5189-17A9-224ECF5E2170}"/>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grpSp>
        <p:nvGrpSpPr>
          <p:cNvPr id="102411" name="Group 19">
            <a:extLst>
              <a:ext uri="{FF2B5EF4-FFF2-40B4-BE49-F238E27FC236}">
                <a16:creationId xmlns:a16="http://schemas.microsoft.com/office/drawing/2014/main" id="{5BF85195-F30C-0ED5-CA58-86AE90F3E171}"/>
              </a:ext>
            </a:extLst>
          </p:cNvPr>
          <p:cNvGrpSpPr>
            <a:grpSpLocks/>
          </p:cNvGrpSpPr>
          <p:nvPr/>
        </p:nvGrpSpPr>
        <p:grpSpPr bwMode="auto">
          <a:xfrm>
            <a:off x="2124075" y="3681413"/>
            <a:ext cx="576263" cy="574675"/>
            <a:chOff x="929" y="1617"/>
            <a:chExt cx="363" cy="362"/>
          </a:xfrm>
        </p:grpSpPr>
        <p:sp>
          <p:nvSpPr>
            <p:cNvPr id="102424" name="Oval 20">
              <a:extLst>
                <a:ext uri="{FF2B5EF4-FFF2-40B4-BE49-F238E27FC236}">
                  <a16:creationId xmlns:a16="http://schemas.microsoft.com/office/drawing/2014/main" id="{72720F84-D738-A804-D62A-22DACC4D03F7}"/>
                </a:ext>
              </a:extLst>
            </p:cNvPr>
            <p:cNvSpPr>
              <a:spLocks noChangeArrowheads="1"/>
            </p:cNvSpPr>
            <p:nvPr/>
          </p:nvSpPr>
          <p:spPr bwMode="auto">
            <a:xfrm>
              <a:off x="929" y="1617"/>
              <a:ext cx="363" cy="362"/>
            </a:xfrm>
            <a:prstGeom prst="ellipse">
              <a:avLst/>
            </a:prstGeom>
            <a:solidFill>
              <a:schemeClr val="bg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25" name="Oval 21">
              <a:extLst>
                <a:ext uri="{FF2B5EF4-FFF2-40B4-BE49-F238E27FC236}">
                  <a16:creationId xmlns:a16="http://schemas.microsoft.com/office/drawing/2014/main" id="{001DD149-6D54-EAAC-43CC-B4DA96C605A4}"/>
                </a:ext>
              </a:extLst>
            </p:cNvPr>
            <p:cNvSpPr>
              <a:spLocks noChangeArrowheads="1"/>
            </p:cNvSpPr>
            <p:nvPr/>
          </p:nvSpPr>
          <p:spPr bwMode="auto">
            <a:xfrm>
              <a:off x="1088" y="1784"/>
              <a:ext cx="46" cy="45"/>
            </a:xfrm>
            <a:prstGeom prst="ellipse">
              <a:avLst/>
            </a:prstGeom>
            <a:solidFill>
              <a:schemeClr val="tx1">
                <a:alpha val="72940"/>
              </a:schemeClr>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grpSp>
      <p:sp>
        <p:nvSpPr>
          <p:cNvPr id="78" name="Oval 22">
            <a:extLst>
              <a:ext uri="{FF2B5EF4-FFF2-40B4-BE49-F238E27FC236}">
                <a16:creationId xmlns:a16="http://schemas.microsoft.com/office/drawing/2014/main" id="{2B2DD83C-24F4-2DF1-EC53-C08CD32E75DB}"/>
              </a:ext>
            </a:extLst>
          </p:cNvPr>
          <p:cNvSpPr>
            <a:spLocks noChangeArrowheads="1"/>
          </p:cNvSpPr>
          <p:nvPr/>
        </p:nvSpPr>
        <p:spPr bwMode="auto">
          <a:xfrm>
            <a:off x="2411413" y="3103563"/>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79" name="Oval 23">
            <a:extLst>
              <a:ext uri="{FF2B5EF4-FFF2-40B4-BE49-F238E27FC236}">
                <a16:creationId xmlns:a16="http://schemas.microsoft.com/office/drawing/2014/main" id="{EF2CAF2A-0C02-BD6E-4D9B-C6460D2DAE43}"/>
              </a:ext>
            </a:extLst>
          </p:cNvPr>
          <p:cNvSpPr>
            <a:spLocks noChangeArrowheads="1"/>
          </p:cNvSpPr>
          <p:nvPr/>
        </p:nvSpPr>
        <p:spPr bwMode="auto">
          <a:xfrm>
            <a:off x="1330325" y="3068638"/>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0" name="Oval 24">
            <a:extLst>
              <a:ext uri="{FF2B5EF4-FFF2-40B4-BE49-F238E27FC236}">
                <a16:creationId xmlns:a16="http://schemas.microsoft.com/office/drawing/2014/main" id="{27B5730C-4147-5104-68CA-041C5E43BC5A}"/>
              </a:ext>
            </a:extLst>
          </p:cNvPr>
          <p:cNvSpPr>
            <a:spLocks noChangeArrowheads="1"/>
          </p:cNvSpPr>
          <p:nvPr/>
        </p:nvSpPr>
        <p:spPr bwMode="auto">
          <a:xfrm>
            <a:off x="1835150" y="4198938"/>
            <a:ext cx="73025" cy="71437"/>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1" name="Oval 25">
            <a:extLst>
              <a:ext uri="{FF2B5EF4-FFF2-40B4-BE49-F238E27FC236}">
                <a16:creationId xmlns:a16="http://schemas.microsoft.com/office/drawing/2014/main" id="{735315FB-A1E3-14B7-B9C4-43AE8D93EB0E}"/>
              </a:ext>
            </a:extLst>
          </p:cNvPr>
          <p:cNvSpPr>
            <a:spLocks noChangeArrowheads="1"/>
          </p:cNvSpPr>
          <p:nvPr/>
        </p:nvSpPr>
        <p:spPr bwMode="auto">
          <a:xfrm>
            <a:off x="2339975" y="42100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2" name="Oval 26">
            <a:extLst>
              <a:ext uri="{FF2B5EF4-FFF2-40B4-BE49-F238E27FC236}">
                <a16:creationId xmlns:a16="http://schemas.microsoft.com/office/drawing/2014/main" id="{D0D82E2D-B059-401A-19BE-10A1049F9FE2}"/>
              </a:ext>
            </a:extLst>
          </p:cNvPr>
          <p:cNvSpPr>
            <a:spLocks noChangeArrowheads="1"/>
          </p:cNvSpPr>
          <p:nvPr/>
        </p:nvSpPr>
        <p:spPr bwMode="auto">
          <a:xfrm>
            <a:off x="1835150" y="30797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83" name="Oval 27">
            <a:extLst>
              <a:ext uri="{FF2B5EF4-FFF2-40B4-BE49-F238E27FC236}">
                <a16:creationId xmlns:a16="http://schemas.microsoft.com/office/drawing/2014/main" id="{0DA1229D-3863-17E7-19C5-AA3201097E1E}"/>
              </a:ext>
            </a:extLst>
          </p:cNvPr>
          <p:cNvSpPr>
            <a:spLocks noChangeArrowheads="1"/>
          </p:cNvSpPr>
          <p:nvPr/>
        </p:nvSpPr>
        <p:spPr bwMode="auto">
          <a:xfrm>
            <a:off x="1258888" y="4184650"/>
            <a:ext cx="73025" cy="71438"/>
          </a:xfrm>
          <a:prstGeom prst="ellipse">
            <a:avLst/>
          </a:prstGeom>
          <a:gradFill rotWithShape="1">
            <a:gsLst>
              <a:gs pos="0">
                <a:srgbClr val="336699">
                  <a:alpha val="73000"/>
                </a:srgbClr>
              </a:gs>
              <a:gs pos="100000">
                <a:srgbClr val="182F47"/>
              </a:gs>
            </a:gsLst>
            <a:path path="shape">
              <a:fillToRect l="50000" t="50000" r="50000" b="50000"/>
            </a:path>
          </a:gra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p>
        </p:txBody>
      </p:sp>
      <p:sp>
        <p:nvSpPr>
          <p:cNvPr id="102418" name="Oval 29">
            <a:extLst>
              <a:ext uri="{FF2B5EF4-FFF2-40B4-BE49-F238E27FC236}">
                <a16:creationId xmlns:a16="http://schemas.microsoft.com/office/drawing/2014/main" id="{832E2BDF-FC05-6A7D-D168-47FB98AC0E2D}"/>
              </a:ext>
            </a:extLst>
          </p:cNvPr>
          <p:cNvSpPr>
            <a:spLocks noChangeArrowheads="1"/>
          </p:cNvSpPr>
          <p:nvPr/>
        </p:nvSpPr>
        <p:spPr bwMode="auto">
          <a:xfrm>
            <a:off x="124460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2419" name="Oval 30">
            <a:extLst>
              <a:ext uri="{FF2B5EF4-FFF2-40B4-BE49-F238E27FC236}">
                <a16:creationId xmlns:a16="http://schemas.microsoft.com/office/drawing/2014/main" id="{37715086-2670-2911-29E6-337DEB6096C5}"/>
              </a:ext>
            </a:extLst>
          </p:cNvPr>
          <p:cNvSpPr>
            <a:spLocks noChangeArrowheads="1"/>
          </p:cNvSpPr>
          <p:nvPr/>
        </p:nvSpPr>
        <p:spPr bwMode="auto">
          <a:xfrm>
            <a:off x="1244600" y="3849688"/>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2420" name="Oval 31">
            <a:extLst>
              <a:ext uri="{FF2B5EF4-FFF2-40B4-BE49-F238E27FC236}">
                <a16:creationId xmlns:a16="http://schemas.microsoft.com/office/drawing/2014/main" id="{E39719E9-9803-18A2-F36B-1CE65FF2F275}"/>
              </a:ext>
            </a:extLst>
          </p:cNvPr>
          <p:cNvSpPr>
            <a:spLocks noChangeArrowheads="1"/>
          </p:cNvSpPr>
          <p:nvPr/>
        </p:nvSpPr>
        <p:spPr bwMode="auto">
          <a:xfrm>
            <a:off x="1784350" y="388461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2421" name="Oval 32">
            <a:extLst>
              <a:ext uri="{FF2B5EF4-FFF2-40B4-BE49-F238E27FC236}">
                <a16:creationId xmlns:a16="http://schemas.microsoft.com/office/drawing/2014/main" id="{33FD5340-44FC-3583-2B80-2FAAD0119FB8}"/>
              </a:ext>
            </a:extLst>
          </p:cNvPr>
          <p:cNvSpPr>
            <a:spLocks noChangeArrowheads="1"/>
          </p:cNvSpPr>
          <p:nvPr/>
        </p:nvSpPr>
        <p:spPr bwMode="auto">
          <a:xfrm>
            <a:off x="2324100" y="3921125"/>
            <a:ext cx="142875" cy="144463"/>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2422" name="Oval 33">
            <a:extLst>
              <a:ext uri="{FF2B5EF4-FFF2-40B4-BE49-F238E27FC236}">
                <a16:creationId xmlns:a16="http://schemas.microsoft.com/office/drawing/2014/main" id="{67C5B116-D8F4-B6E3-1EA5-9F4022E0B987}"/>
              </a:ext>
            </a:extLst>
          </p:cNvPr>
          <p:cNvSpPr>
            <a:spLocks noChangeArrowheads="1"/>
          </p:cNvSpPr>
          <p:nvPr/>
        </p:nvSpPr>
        <p:spPr bwMode="auto">
          <a:xfrm>
            <a:off x="178435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
        <p:nvSpPr>
          <p:cNvPr id="102423" name="Oval 34">
            <a:extLst>
              <a:ext uri="{FF2B5EF4-FFF2-40B4-BE49-F238E27FC236}">
                <a16:creationId xmlns:a16="http://schemas.microsoft.com/office/drawing/2014/main" id="{938BBE48-B2F0-C3A4-DDCD-435FDAC5C1B4}"/>
              </a:ext>
            </a:extLst>
          </p:cNvPr>
          <p:cNvSpPr>
            <a:spLocks noChangeArrowheads="1"/>
          </p:cNvSpPr>
          <p:nvPr/>
        </p:nvSpPr>
        <p:spPr bwMode="auto">
          <a:xfrm>
            <a:off x="2324100" y="3344863"/>
            <a:ext cx="142875" cy="144462"/>
          </a:xfrm>
          <a:prstGeom prst="ellipse">
            <a:avLst/>
          </a:prstGeom>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tr-TR" altLang="en-US" sz="10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repeatCount="indefinite" accel="50000" decel="50000" fill="hold" grpId="0" nodeType="withEffect">
                                  <p:stCondLst>
                                    <p:cond delay="0"/>
                                  </p:stCondLst>
                                  <p:childTnLst>
                                    <p:animMotion origin="layout" path="M 0.05903 0.08241 C 0.07691 0.08287 0.09167 0.10046 0.09132 0.12245 C 0.09132 0.14468 0.07674 0.16296 0.05903 0.16296 C 0.0415 0.16296 0.02761 0.14491 0.02761 0.12245 C 0.02761 0.10046 0.0415 0.08287 0.05903 0.08241 Z " pathEditMode="relative" rAng="0" ptsTypes="AAAAA">
                                      <p:cBhvr>
                                        <p:cTn id="6" dur="5000" fill="hold"/>
                                        <p:tgtEl>
                                          <p:spTgt spid="82"/>
                                        </p:tgtEl>
                                        <p:attrNameLst>
                                          <p:attrName>ppt_x</p:attrName>
                                          <p:attrName>ppt_y</p:attrName>
                                        </p:attrNameLst>
                                      </p:cBhvr>
                                      <p:rCtr x="35" y="4028"/>
                                    </p:animMotion>
                                  </p:childTnLst>
                                </p:cTn>
                              </p:par>
                              <p:par>
                                <p:cTn id="7" presetID="0" presetClass="path" presetSubtype="0" repeatCount="indefinite" accel="50000" decel="50000" fill="hold" grpId="0" nodeType="withEffect">
                                  <p:stCondLst>
                                    <p:cond delay="0"/>
                                  </p:stCondLst>
                                  <p:childTnLst>
                                    <p:animMotion origin="layout" path="M -0.00086 0.00023 C -0.00711 -0.00046 -0.01319 -0.00116 -0.01805 0.00185 C -0.02291 0.00486 -0.02673 0.01227 -0.02986 0.01783 C -0.03298 0.02338 -0.03576 0.02871 -0.03645 0.03519 C -0.03715 0.04167 -0.03264 0.0507 -0.03385 0.05625 C -0.03507 0.06181 -0.04062 0.06412 -0.04427 0.06852 C -0.04791 0.07292 -0.04965 0.08125 -0.05607 0.08264 C -0.0625 0.08403 -0.07656 0.08102 -0.08246 0.07732 C -0.08836 0.07361 -0.08941 0.06528 -0.09166 0.05972 C -0.09392 0.05417 -0.09548 0.05046 -0.09566 0.04398 C -0.09583 0.0375 -0.09548 0.02824 -0.09305 0.0213 C -0.09062 0.01435 -0.08559 0.00602 -0.08107 0.00185 C -0.07656 -0.00231 -0.06944 -0.00254 -0.06545 -0.00324 C -0.06145 -0.00393 -0.05954 -0.00278 -0.05746 -0.00162 " pathEditMode="relative" rAng="0" ptsTypes="AAAAAAAAAAAAAA">
                                      <p:cBhvr>
                                        <p:cTn id="8" dur="5000" fill="hold"/>
                                        <p:tgtEl>
                                          <p:spTgt spid="78"/>
                                        </p:tgtEl>
                                        <p:attrNameLst>
                                          <p:attrName>ppt_x</p:attrName>
                                          <p:attrName>ppt_y</p:attrName>
                                        </p:attrNameLst>
                                      </p:cBhvr>
                                      <p:rCtr x="-4757" y="3935"/>
                                    </p:animMotion>
                                  </p:childTnLst>
                                </p:cTn>
                              </p:par>
                              <p:par>
                                <p:cTn id="9" presetID="0" presetClass="path" presetSubtype="0" repeatCount="indefinite" accel="50000" decel="50000" fill="hold" grpId="0" nodeType="withEffect">
                                  <p:stCondLst>
                                    <p:cond delay="0"/>
                                  </p:stCondLst>
                                  <p:childTnLst>
                                    <p:animMotion origin="layout" path="M -1.94444E-6 -3.7037E-7 C -0.00503 -0.00208 -0.01285 -0.00671 -0.01701 -0.01227 C -0.02118 -0.01782 -0.02326 -0.02639 -0.025 -0.03333 C -0.02673 -0.04028 -0.02864 -0.04838 -0.0276 -0.0544 C -0.02656 -0.06042 -0.02187 -0.06551 -0.0184 -0.07014 C -0.01493 -0.07477 -0.01215 -0.08009 -0.0066 -0.08241 C -0.00104 -0.08472 0.00938 -0.08287 0.01459 -0.08426 C 0.01979 -0.08565 0.02222 -0.0875 0.025 -0.0912 C 0.02778 -0.09491 0.03004 -0.09954 0.0316 -0.10694 C 0.03316 -0.11435 0.03507 -0.12731 0.0342 -0.13518 C 0.03334 -0.14306 0.02969 -0.14977 0.02639 -0.1544 C 0.02309 -0.15903 0.0191 -0.16134 0.01459 -0.16319 C 0.01007 -0.16505 0.00434 -0.1669 -0.00121 -0.16505 C -0.00677 -0.16319 -0.01423 -0.15787 -0.0184 -0.15255 C -0.02257 -0.14722 -0.02552 -0.14028 -0.02621 -0.13333 C -0.02691 -0.12639 -0.02378 -0.11736 -0.02239 -0.11065 C -0.021 -0.10393 -0.02135 -0.09768 -0.0184 -0.09306 C -0.01545 -0.08843 -0.00972 -0.0838 -0.00521 -0.08241 C -0.00069 -0.08102 0.004 -0.08565 0.0092 -0.08426 C 0.01441 -0.08287 0.02257 -0.07708 0.02639 -0.07361 C 0.03021 -0.07014 0.02986 -0.06806 0.0316 -0.06319 C 0.03334 -0.05833 0.03646 -0.05046 0.03681 -0.04398 C 0.03715 -0.0375 0.03334 -0.02986 0.0342 -0.02454 C 0.03507 -0.01921 0.03889 -0.01667 0.04219 -0.01227 C 0.04549 -0.00787 0.04896 -0.00069 0.054 0.00162 C 0.05903 0.00394 0.06719 0.00324 0.0724 0.00162 C 0.07761 -3.7037E-7 0.08195 -0.00393 0.08559 -0.0088 C 0.08924 -0.01366 0.09323 -0.02153 0.09479 -0.02801 C 0.09636 -0.03449 0.09531 -0.0412 0.09479 -0.04745 C 0.09427 -0.0537 0.09549 -0.05949 0.09219 -0.06505 C 0.08889 -0.0706 0.08073 -0.07731 0.075 -0.08079 C 0.06927 -0.08426 0.06459 -0.08843 0.05799 -0.08588 C 0.05139 -0.08333 0.03976 -0.07153 0.03559 -0.06505 C 0.03143 -0.05856 0.03368 -0.05393 0.03299 -0.04745 C 0.03229 -0.04097 0.03177 -0.03171 0.0316 -0.02639 C 0.03143 -0.02106 0.03472 -0.02014 0.0316 -0.01574 C 0.02847 -0.01134 0.01806 -0.00231 0.0132 -3.7037E-7 C 0.00834 0.00232 0.00504 0.00208 -1.94444E-6 -3.7037E-7 Z " pathEditMode="relative" rAng="0" ptsTypes="AAAAAAAAAAAAAAAAAAAAAAAAAAAAAAAAAAAAAA">
                                      <p:cBhvr>
                                        <p:cTn id="10" dur="5000" fill="hold"/>
                                        <p:tgtEl>
                                          <p:spTgt spid="83"/>
                                        </p:tgtEl>
                                        <p:attrNameLst>
                                          <p:attrName>ppt_x</p:attrName>
                                          <p:attrName>ppt_y</p:attrName>
                                        </p:attrNameLst>
                                      </p:cBhvr>
                                      <p:rCtr x="3368" y="-8148"/>
                                    </p:animMotion>
                                  </p:childTnLst>
                                </p:cTn>
                              </p:par>
                              <p:par>
                                <p:cTn id="11" presetID="0" presetClass="path" presetSubtype="0" repeatCount="indefinite" accel="50000" decel="50000" fill="hold" grpId="0" nodeType="withEffect">
                                  <p:stCondLst>
                                    <p:cond delay="0"/>
                                  </p:stCondLst>
                                  <p:childTnLst>
                                    <p:animMotion origin="layout" path="M -2.77778E-6 -3.7037E-6 C -0.00573 -0.00046 -0.0158 -0.00115 -0.021 -0.00694 C -0.02621 -0.01273 -0.03055 -0.02615 -0.03159 -0.03518 C -0.03264 -0.04421 -0.02986 -0.05347 -0.0276 -0.06134 C -0.02534 -0.06921 -0.02326 -0.07824 -0.0184 -0.0824 C -0.01354 -0.08657 -0.00503 -0.08495 0.00139 -0.08588 C 0.00782 -0.0868 0.01493 -0.08356 0.01979 -0.08773 C 0.02466 -0.09189 0.0283 -0.10162 0.03021 -0.11041 C 0.03212 -0.11921 0.02917 -0.13217 0.0316 -0.14027 C 0.03403 -0.14838 0.03941 -0.15625 0.04479 -0.15972 C 0.05018 -0.16319 0.05764 -0.16365 0.06441 -0.16134 C 0.07118 -0.15902 0.08091 -0.15231 0.08559 -0.1456 C 0.09028 -0.13889 0.09202 -0.12963 0.09219 -0.12106 C 0.09236 -0.1125 0.0908 -0.10115 0.08681 -0.09467 C 0.08282 -0.08819 0.075 -0.08449 0.06841 -0.0824 C 0.06181 -0.08032 0.0533 -0.07986 0.0474 -0.0824 C 0.0415 -0.08495 0.03611 -0.09328 0.03299 -0.09814 C 0.02986 -0.10301 0.02986 -0.10648 0.029 -0.11226 C 0.02813 -0.11805 0.02934 -0.12569 0.02761 -0.13333 C 0.02587 -0.14097 0.02344 -0.15324 0.01841 -0.15787 C 0.01337 -0.1625 0.00504 -0.1625 -0.0026 -0.16134 C -0.01024 -0.16018 -0.02274 -0.15879 -0.0276 -0.15092 C -0.03246 -0.14305 -0.03264 -0.12384 -0.03159 -0.11412 C -0.03055 -0.10439 -0.02378 -0.09768 -0.021 -0.09305 C -0.01823 -0.08842 -0.01927 -0.08773 -0.01441 -0.08588 C -0.00955 -0.08402 0.00209 -0.08356 0.00799 -0.0824 C 0.01389 -0.08125 0.01684 -0.08264 0.02101 -0.07893 C 0.02518 -0.07523 0.0316 -0.06643 0.03299 -0.05972 C 0.03438 -0.05301 0.03056 -0.0456 0.029 -0.03865 C 0.02743 -0.03171 0.02622 -0.02338 0.02361 -0.01759 C 0.02101 -0.0118 0.01719 -0.00601 0.0132 -0.00347 C 0.0092 -0.00092 0.00573 0.00047 -2.77778E-6 -3.7037E-6 Z " pathEditMode="relative" rAng="0" ptsTypes="AAAAAAAAAAAAAAAAAAAAAAAAAAAAAAAA">
                                      <p:cBhvr>
                                        <p:cTn id="12" dur="5000" fill="hold"/>
                                        <p:tgtEl>
                                          <p:spTgt spid="80"/>
                                        </p:tgtEl>
                                        <p:attrNameLst>
                                          <p:attrName>ppt_x</p:attrName>
                                          <p:attrName>ppt_y</p:attrName>
                                        </p:attrNameLst>
                                      </p:cBhvr>
                                      <p:rCtr x="3003" y="-8148"/>
                                    </p:animMotion>
                                  </p:childTnLst>
                                </p:cTn>
                              </p:par>
                              <p:par>
                                <p:cTn id="13" presetID="0" presetClass="path" presetSubtype="0" repeatCount="indefinite" accel="50000" decel="50000" fill="hold" grpId="0" nodeType="withEffect">
                                  <p:stCondLst>
                                    <p:cond delay="0"/>
                                  </p:stCondLst>
                                  <p:childTnLst>
                                    <p:animMotion origin="layout" path="M -4.44444E-6 1.11111E-6 C -0.00607 0.00046 -0.01718 -0.00023 -0.02378 0.00532 C -0.03038 0.01088 -0.0375 0.02477 -0.03941 0.03333 C -0.04131 0.0419 -0.03802 0.04861 -0.03559 0.05625 C -0.03316 0.06389 -0.03003 0.07454 -0.025 0.07893 C -0.01996 0.08333 -0.01197 0.08333 -0.0052 0.08241 C 0.00157 0.08148 0.01129 0.07847 0.0158 0.07361 C 0.02032 0.06875 0.02084 0.06042 0.0224 0.05255 C 0.02396 0.04467 0.0224 0.03472 0.025 0.02639 C 0.02761 0.01805 0.03299 0.00602 0.0382 0.00185 C 0.04341 -0.00232 0.05 -0.0007 0.0566 0.00185 C 0.0632 0.0044 0.07327 0.01111 0.07761 0.01759 C 0.08195 0.02407 0.08282 0.03217 0.08282 0.04028 C 0.08282 0.04838 0.08091 0.05903 0.07761 0.06667 C 0.07431 0.0743 0.06893 0.08287 0.0632 0.08588 C 0.05747 0.08889 0.04931 0.0868 0.04341 0.08426 C 0.0375 0.08171 0.03108 0.07569 0.02761 0.07014 C 0.02414 0.06458 0.02309 0.05995 0.0224 0.05092 C 0.02171 0.0419 0.02518 0.02384 0.02362 0.01574 C 0.02205 0.00764 0.01737 0.0044 0.0132 0.00185 C 0.00903 -0.0007 0.00608 -0.00046 -4.44444E-6 1.11111E-6 Z " pathEditMode="relative" rAng="0" ptsTypes="AAAAAAAAAAAAAAAAAAAAA">
                                      <p:cBhvr>
                                        <p:cTn id="14" dur="5000" fill="hold"/>
                                        <p:tgtEl>
                                          <p:spTgt spid="79"/>
                                        </p:tgtEl>
                                        <p:attrNameLst>
                                          <p:attrName>ppt_x</p:attrName>
                                          <p:attrName>ppt_y</p:attrName>
                                        </p:attrNameLst>
                                      </p:cBhvr>
                                      <p:rCtr x="2135" y="4306"/>
                                    </p:animMotion>
                                  </p:childTnLst>
                                </p:cTn>
                              </p:par>
                              <p:par>
                                <p:cTn id="15" presetID="0" presetClass="path" presetSubtype="0" repeatCount="indefinite" accel="50000" decel="50000" fill="hold" grpId="0" nodeType="withEffect">
                                  <p:stCondLst>
                                    <p:cond delay="0"/>
                                  </p:stCondLst>
                                  <p:childTnLst>
                                    <p:animMotion origin="layout" path="M -1.11111E-6 -4.07407E-6 C 0.00486 0.00093 0.01077 0.00024 0.0158 -0.00347 C 0.02083 -0.00717 0.02726 -0.01527 0.03038 -0.02268 C 0.03351 -0.03009 0.03403 -0.04004 0.0342 -0.04745 C 0.03438 -0.05486 0.03403 -0.0618 0.0316 -0.06666 C 0.02917 -0.07152 0.02413 -0.07453 0.01979 -0.07708 C 0.01545 -0.07963 0.01146 -0.08125 0.00538 -0.0824 C -0.00069 -0.08356 -0.01198 -0.07731 -0.01701 -0.08426 C -0.02205 -0.0912 -0.02187 -0.11226 -0.025 -0.12453 C -0.02812 -0.1368 -0.02934 -0.15115 -0.03542 -0.15787 C -0.04149 -0.16458 -0.05364 -0.16527 -0.0618 -0.16481 C -0.06996 -0.16435 -0.08055 -0.16041 -0.0842 -0.15439 C -0.08785 -0.14838 -0.08316 -0.1368 -0.0842 -0.12801 C -0.08524 -0.11921 -0.08802 -0.10787 -0.0908 -0.10185 C -0.09358 -0.09583 -0.09601 -0.09375 -0.10121 -0.0912 C -0.10642 -0.08865 -0.11632 -0.08819 -0.12222 -0.08588 C -0.12812 -0.08356 -0.13281 -0.08148 -0.1368 -0.07708 C -0.1408 -0.07268 -0.14496 -0.06689 -0.14601 -0.05972 C -0.14705 -0.05254 -0.14653 -0.04189 -0.1434 -0.03333 C -0.14028 -0.02476 -0.1342 -0.01342 -0.1276 -0.00879 C -0.12101 -0.00416 -0.11024 -0.00324 -0.10382 -0.00532 C -0.09739 -0.0074 -0.09271 -0.01504 -0.08941 -0.02106 C -0.08611 -0.02708 -0.08576 -0.03402 -0.0842 -0.04213 C -0.08264 -0.05023 -0.08264 -0.06296 -0.08021 -0.07013 C -0.07778 -0.07731 -0.07413 -0.08287 -0.06962 -0.08588 C -0.0651 -0.08888 -0.05885 -0.08935 -0.0526 -0.08773 C -0.04635 -0.08611 -0.03646 -0.07963 -0.0316 -0.07546 C -0.02673 -0.07129 -0.02465 -0.06875 -0.02361 -0.06319 C -0.02257 -0.05763 -0.02465 -0.04861 -0.025 -0.04213 C -0.02535 -0.03564 -0.0283 -0.03009 -0.02621 -0.02453 C -0.02413 -0.01898 -0.01753 -0.01319 -0.01302 -0.00879 C -0.00851 -0.00439 -0.00486 -0.00092 -1.11111E-6 -4.07407E-6 Z " pathEditMode="relative" rAng="0" ptsTypes="AAAAAAAAAAAAAAAAAAAAAAAAAAAAAAAA">
                                      <p:cBhvr>
                                        <p:cTn id="16" dur="5000" fill="hold"/>
                                        <p:tgtEl>
                                          <p:spTgt spid="81"/>
                                        </p:tgtEl>
                                        <p:attrNameLst>
                                          <p:attrName>ppt_x</p:attrName>
                                          <p:attrName>ppt_y</p:attrName>
                                        </p:attrNameLst>
                                      </p:cBhvr>
                                      <p:rCtr x="-5625" y="-8241"/>
                                    </p:animMotion>
                                  </p:childTnLst>
                                </p:cTn>
                              </p:par>
                              <p:par>
                                <p:cTn id="17" presetID="1" presetClass="entr" presetSubtype="0" fill="hold" nodeType="withEffect">
                                  <p:stCondLst>
                                    <p:cond delay="0"/>
                                  </p:stCondLst>
                                  <p:childTnLst>
                                    <p:set>
                                      <p:cBhvr>
                                        <p:cTn id="18" dur="1" fill="hold">
                                          <p:stCondLst>
                                            <p:cond delay="0"/>
                                          </p:stCondLst>
                                        </p:cTn>
                                        <p:tgtEl>
                                          <p:spTgt spid="358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P spid="82" grpId="0" animBg="1"/>
      <p:bldP spid="8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80134" y="578737"/>
            <a:ext cx="6183732" cy="6289095"/>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a:t>Covalent to Ionic Transition</a:t>
            </a:r>
          </a:p>
        </p:txBody>
      </p:sp>
      <p:sp>
        <p:nvSpPr>
          <p:cNvPr id="6" name="TextBox 5"/>
          <p:cNvSpPr txBox="1"/>
          <p:nvPr/>
        </p:nvSpPr>
        <p:spPr>
          <a:xfrm>
            <a:off x="119501" y="1447800"/>
            <a:ext cx="1698333" cy="954107"/>
          </a:xfrm>
          <a:prstGeom prst="rect">
            <a:avLst/>
          </a:prstGeom>
          <a:noFill/>
        </p:spPr>
        <p:txBody>
          <a:bodyPr wrap="square" rtlCol="0">
            <a:spAutoFit/>
          </a:bodyPr>
          <a:lstStyle/>
          <a:p>
            <a:pPr algn="ctr"/>
            <a:r>
              <a:rPr lang="en-US" sz="2800" dirty="0"/>
              <a:t>Purely Covalent</a:t>
            </a:r>
          </a:p>
        </p:txBody>
      </p:sp>
      <p:sp>
        <p:nvSpPr>
          <p:cNvPr id="7" name="TextBox 6"/>
          <p:cNvSpPr txBox="1"/>
          <p:nvPr/>
        </p:nvSpPr>
        <p:spPr>
          <a:xfrm>
            <a:off x="7326166" y="5410200"/>
            <a:ext cx="1698333" cy="954107"/>
          </a:xfrm>
          <a:prstGeom prst="rect">
            <a:avLst/>
          </a:prstGeom>
          <a:noFill/>
        </p:spPr>
        <p:txBody>
          <a:bodyPr wrap="square" rtlCol="0">
            <a:spAutoFit/>
          </a:bodyPr>
          <a:lstStyle/>
          <a:p>
            <a:pPr algn="ctr"/>
            <a:r>
              <a:rPr lang="en-US" sz="2800" dirty="0"/>
              <a:t>Purely Ionic</a:t>
            </a:r>
          </a:p>
        </p:txBody>
      </p:sp>
      <p:sp>
        <p:nvSpPr>
          <p:cNvPr id="3" name="TextBox 2"/>
          <p:cNvSpPr txBox="1"/>
          <p:nvPr/>
        </p:nvSpPr>
        <p:spPr>
          <a:xfrm>
            <a:off x="4419600" y="3718368"/>
            <a:ext cx="1752600" cy="646331"/>
          </a:xfrm>
          <a:prstGeom prst="rect">
            <a:avLst/>
          </a:prstGeom>
          <a:noFill/>
        </p:spPr>
        <p:txBody>
          <a:bodyPr wrap="square" rtlCol="0">
            <a:spAutoFit/>
          </a:bodyPr>
          <a:lstStyle/>
          <a:p>
            <a:pPr algn="ctr"/>
            <a:r>
              <a:rPr lang="en-US" dirty="0" err="1">
                <a:solidFill>
                  <a:srgbClr val="FF0000"/>
                </a:solidFill>
              </a:rPr>
              <a:t>Cation</a:t>
            </a:r>
            <a:r>
              <a:rPr lang="en-US" dirty="0">
                <a:solidFill>
                  <a:srgbClr val="FF0000"/>
                </a:solidFill>
              </a:rPr>
              <a:t>: positive ion</a:t>
            </a:r>
          </a:p>
        </p:txBody>
      </p:sp>
      <p:sp>
        <p:nvSpPr>
          <p:cNvPr id="8" name="TextBox 7"/>
          <p:cNvSpPr txBox="1"/>
          <p:nvPr/>
        </p:nvSpPr>
        <p:spPr>
          <a:xfrm>
            <a:off x="7162800" y="3604821"/>
            <a:ext cx="1752600" cy="646331"/>
          </a:xfrm>
          <a:prstGeom prst="rect">
            <a:avLst/>
          </a:prstGeom>
          <a:noFill/>
        </p:spPr>
        <p:txBody>
          <a:bodyPr wrap="square" rtlCol="0">
            <a:spAutoFit/>
          </a:bodyPr>
          <a:lstStyle/>
          <a:p>
            <a:pPr algn="ctr"/>
            <a:r>
              <a:rPr lang="en-US" dirty="0">
                <a:solidFill>
                  <a:srgbClr val="FF0000"/>
                </a:solidFill>
              </a:rPr>
              <a:t>Anion: negative ion</a:t>
            </a:r>
          </a:p>
        </p:txBody>
      </p:sp>
    </p:spTree>
    <p:extLst>
      <p:ext uri="{BB962C8B-B14F-4D97-AF65-F5344CB8AC3E}">
        <p14:creationId xmlns:p14="http://schemas.microsoft.com/office/powerpoint/2010/main" val="221716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title"/>
          </p:nvPr>
        </p:nvSpPr>
        <p:spPr>
          <a:xfrm>
            <a:off x="1370013" y="76200"/>
            <a:ext cx="7313612" cy="1143000"/>
          </a:xfrm>
        </p:spPr>
        <p:txBody>
          <a:bodyPr/>
          <a:lstStyle/>
          <a:p>
            <a:r>
              <a:rPr lang="tr-TR" b="1" dirty="0">
                <a:effectLst>
                  <a:outerShdw blurRad="38100" dist="38100" dir="2700000" algn="tl">
                    <a:srgbClr val="C0C0C0"/>
                  </a:outerShdw>
                </a:effectLst>
              </a:rPr>
              <a:t>COVALENT BONDING</a:t>
            </a:r>
            <a:endParaRPr lang="en-US" b="1" dirty="0">
              <a:effectLst>
                <a:outerShdw blurRad="38100" dist="38100" dir="2700000" algn="tl">
                  <a:srgbClr val="C0C0C0"/>
                </a:outerShdw>
              </a:effectLst>
            </a:endParaRPr>
          </a:p>
        </p:txBody>
      </p:sp>
      <p:sp>
        <p:nvSpPr>
          <p:cNvPr id="7174" name="Rectangle 6"/>
          <p:cNvSpPr>
            <a:spLocks noGrp="1" noChangeArrowheads="1"/>
          </p:cNvSpPr>
          <p:nvPr>
            <p:ph type="body" sz="half" idx="1"/>
          </p:nvPr>
        </p:nvSpPr>
        <p:spPr>
          <a:xfrm>
            <a:off x="609600" y="1371600"/>
            <a:ext cx="8067675" cy="3744913"/>
          </a:xfrm>
        </p:spPr>
        <p:txBody>
          <a:bodyPr>
            <a:normAutofit/>
          </a:bodyPr>
          <a:lstStyle/>
          <a:p>
            <a:pPr algn="just"/>
            <a:r>
              <a:rPr lang="en-US" dirty="0">
                <a:solidFill>
                  <a:srgbClr val="000000"/>
                </a:solidFill>
                <a:latin typeface="Arial" charset="0"/>
              </a:rPr>
              <a:t>The covalent bonding is formed by sharing of outer shell electrons (i.e., s and p electrons) between atoms rather than by electron transfer.</a:t>
            </a:r>
            <a:r>
              <a:rPr lang="tr-TR" dirty="0">
                <a:solidFill>
                  <a:srgbClr val="000000"/>
                </a:solidFill>
                <a:latin typeface="Arial" charset="0"/>
              </a:rPr>
              <a:t> </a:t>
            </a:r>
          </a:p>
          <a:p>
            <a:r>
              <a:rPr lang="en-US" dirty="0">
                <a:solidFill>
                  <a:srgbClr val="000000"/>
                </a:solidFill>
                <a:latin typeface="Arial" charset="0"/>
              </a:rPr>
              <a:t>Thus, the interaction between nearest neighbors is of prime importance!</a:t>
            </a:r>
            <a:br>
              <a:rPr lang="en-US" b="1" dirty="0"/>
            </a:br>
            <a:endParaRPr lang="en-US" b="1" dirty="0"/>
          </a:p>
        </p:txBody>
      </p:sp>
      <p:pic>
        <p:nvPicPr>
          <p:cNvPr id="7177" name="Picture 9" descr="4 different modes of representation of covalent bonds:structural formula, diagram, ball &amp; stick model, and space-filling model"/>
          <p:cNvPicPr>
            <a:picLocks noChangeAspect="1" noChangeArrowheads="1"/>
          </p:cNvPicPr>
          <p:nvPr/>
        </p:nvPicPr>
        <p:blipFill>
          <a:blip r:embed="rId3"/>
          <a:srcRect/>
          <a:stretch>
            <a:fillRect/>
          </a:stretch>
        </p:blipFill>
        <p:spPr bwMode="auto">
          <a:xfrm>
            <a:off x="1881188" y="4995862"/>
            <a:ext cx="5930900" cy="19383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dirty="0"/>
              <a:t>Covalent Bonding of </a:t>
            </a:r>
            <a:r>
              <a:rPr lang="en-US" sz="4000" dirty="0" err="1"/>
              <a:t>Multielectron</a:t>
            </a:r>
            <a:r>
              <a:rPr lang="en-US" sz="4000" dirty="0"/>
              <a:t> Atoms</a:t>
            </a:r>
          </a:p>
        </p:txBody>
      </p:sp>
      <p:sp>
        <p:nvSpPr>
          <p:cNvPr id="30723" name="Rectangle 3"/>
          <p:cNvSpPr>
            <a:spLocks noGrp="1" noChangeArrowheads="1"/>
          </p:cNvSpPr>
          <p:nvPr>
            <p:ph type="body" idx="1"/>
          </p:nvPr>
        </p:nvSpPr>
        <p:spPr>
          <a:xfrm>
            <a:off x="304800" y="1219200"/>
            <a:ext cx="4724400" cy="2895600"/>
          </a:xfrm>
        </p:spPr>
        <p:txBody>
          <a:bodyPr>
            <a:normAutofit/>
          </a:bodyPr>
          <a:lstStyle/>
          <a:p>
            <a:pPr marL="0" indent="0" eaLnBrk="1" hangingPunct="1">
              <a:lnSpc>
                <a:spcPct val="90000"/>
              </a:lnSpc>
              <a:buNone/>
            </a:pPr>
            <a:r>
              <a:rPr lang="en-US" sz="2800" dirty="0"/>
              <a:t>For </a:t>
            </a:r>
            <a:r>
              <a:rPr lang="en-US" sz="2800" dirty="0" err="1"/>
              <a:t>multielectron</a:t>
            </a:r>
            <a:r>
              <a:rPr lang="en-US" sz="2800" dirty="0"/>
              <a:t> atoms covalent bonding is more likely to occur if there are unpaired electrons in an orbital</a:t>
            </a:r>
            <a:r>
              <a:rPr lang="en-US" sz="2400" dirty="0"/>
              <a:t>	</a:t>
            </a:r>
          </a:p>
          <a:p>
            <a:pPr marL="236538" lvl="1" indent="-236538" eaLnBrk="1" hangingPunct="1">
              <a:lnSpc>
                <a:spcPct val="90000"/>
              </a:lnSpc>
            </a:pPr>
            <a:r>
              <a:rPr lang="en-US" sz="2400" i="1" dirty="0"/>
              <a:t>Unpaired electrons can share the same orbital with another unpaired electron of opposite spin</a:t>
            </a:r>
          </a:p>
        </p:txBody>
      </p:sp>
    </p:spTree>
    <p:extLst>
      <p:ext uri="{BB962C8B-B14F-4D97-AF65-F5344CB8AC3E}">
        <p14:creationId xmlns:p14="http://schemas.microsoft.com/office/powerpoint/2010/main" val="40278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p:cNvPicPr>
            <a:picLocks noChangeAspect="1" noChangeArrowheads="1"/>
          </p:cNvPicPr>
          <p:nvPr/>
        </p:nvPicPr>
        <p:blipFill>
          <a:blip r:embed="rId3"/>
          <a:srcRect/>
          <a:stretch>
            <a:fillRect/>
          </a:stretch>
        </p:blipFill>
        <p:spPr bwMode="auto">
          <a:xfrm>
            <a:off x="762000" y="5715000"/>
            <a:ext cx="1447800" cy="1447800"/>
          </a:xfrm>
          <a:prstGeom prst="rect">
            <a:avLst/>
          </a:prstGeom>
          <a:noFill/>
          <a:ln w="9525">
            <a:noFill/>
            <a:miter lim="800000"/>
            <a:headEnd/>
            <a:tailEnd/>
          </a:ln>
          <a:effectLst/>
        </p:spPr>
      </p:pic>
      <p:sp>
        <p:nvSpPr>
          <p:cNvPr id="11266"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dirty="0"/>
              <a:t>Covalent Bonding of </a:t>
            </a:r>
            <a:r>
              <a:rPr lang="en-US" sz="4000" dirty="0" err="1"/>
              <a:t>Multielectron</a:t>
            </a:r>
            <a:r>
              <a:rPr lang="en-US" sz="4000" dirty="0"/>
              <a:t> Atoms</a:t>
            </a:r>
          </a:p>
        </p:txBody>
      </p:sp>
      <p:sp>
        <p:nvSpPr>
          <p:cNvPr id="30723" name="Rectangle 3"/>
          <p:cNvSpPr>
            <a:spLocks noGrp="1" noChangeArrowheads="1"/>
          </p:cNvSpPr>
          <p:nvPr>
            <p:ph type="body" idx="1"/>
          </p:nvPr>
        </p:nvSpPr>
        <p:spPr>
          <a:xfrm>
            <a:off x="304800" y="1219200"/>
            <a:ext cx="4724400" cy="2895600"/>
          </a:xfrm>
        </p:spPr>
        <p:txBody>
          <a:bodyPr>
            <a:normAutofit/>
          </a:bodyPr>
          <a:lstStyle/>
          <a:p>
            <a:pPr marL="0" indent="0" eaLnBrk="1" hangingPunct="1">
              <a:lnSpc>
                <a:spcPct val="90000"/>
              </a:lnSpc>
              <a:buNone/>
            </a:pPr>
            <a:r>
              <a:rPr lang="en-US" sz="2800" dirty="0"/>
              <a:t>For </a:t>
            </a:r>
            <a:r>
              <a:rPr lang="en-US" sz="2800" dirty="0" err="1"/>
              <a:t>multielectron</a:t>
            </a:r>
            <a:r>
              <a:rPr lang="en-US" sz="2800" dirty="0"/>
              <a:t> atoms covalent bonding is more likely to occur if there are unpaired electrons in an orbital</a:t>
            </a:r>
            <a:r>
              <a:rPr lang="en-US" sz="2400" dirty="0"/>
              <a:t>	</a:t>
            </a:r>
          </a:p>
          <a:p>
            <a:pPr marL="236538" lvl="1" indent="-236538" eaLnBrk="1" hangingPunct="1">
              <a:lnSpc>
                <a:spcPct val="90000"/>
              </a:lnSpc>
            </a:pPr>
            <a:r>
              <a:rPr lang="en-US" sz="2400" i="1" dirty="0"/>
              <a:t>Unpaired electrons can share the same orbital with another unpaired electron of opposite spin</a:t>
            </a:r>
          </a:p>
        </p:txBody>
      </p:sp>
      <p:sp>
        <p:nvSpPr>
          <p:cNvPr id="30724" name="Text Box 4"/>
          <p:cNvSpPr txBox="1">
            <a:spLocks noChangeArrowheads="1"/>
          </p:cNvSpPr>
          <p:nvPr/>
        </p:nvSpPr>
        <p:spPr bwMode="auto">
          <a:xfrm>
            <a:off x="2131195" y="3946932"/>
            <a:ext cx="1450205" cy="810478"/>
          </a:xfrm>
          <a:prstGeom prst="rect">
            <a:avLst/>
          </a:prstGeom>
          <a:noFill/>
          <a:ln w="9525">
            <a:noFill/>
            <a:miter lim="800000"/>
            <a:headEnd/>
            <a:tailEnd/>
          </a:ln>
        </p:spPr>
        <p:txBody>
          <a:bodyPr wrap="none">
            <a:spAutoFit/>
          </a:bodyPr>
          <a:lstStyle/>
          <a:p>
            <a:r>
              <a:rPr lang="en-US" sz="2800" b="1" dirty="0"/>
              <a:t>Example</a:t>
            </a:r>
          </a:p>
          <a:p>
            <a:endParaRPr lang="en-US" sz="2800" baseline="30000" dirty="0"/>
          </a:p>
        </p:txBody>
      </p:sp>
      <p:sp>
        <p:nvSpPr>
          <p:cNvPr id="30725" name="Text Box 5"/>
          <p:cNvSpPr txBox="1">
            <a:spLocks noChangeArrowheads="1"/>
          </p:cNvSpPr>
          <p:nvPr/>
        </p:nvSpPr>
        <p:spPr bwMode="auto">
          <a:xfrm>
            <a:off x="914400" y="5105400"/>
            <a:ext cx="7391400" cy="1384995"/>
          </a:xfrm>
          <a:prstGeom prst="rect">
            <a:avLst/>
          </a:prstGeom>
          <a:noFill/>
          <a:ln w="9525">
            <a:noFill/>
            <a:miter lim="800000"/>
            <a:headEnd/>
            <a:tailEnd/>
          </a:ln>
        </p:spPr>
        <p:txBody>
          <a:bodyPr wrap="square">
            <a:spAutoFit/>
          </a:bodyPr>
          <a:lstStyle/>
          <a:p>
            <a:r>
              <a:rPr lang="en-US" sz="2800" dirty="0"/>
              <a:t>Fluorine has one unpaired electron, thus acts like H in forming covalent bonds</a:t>
            </a:r>
          </a:p>
          <a:p>
            <a:pPr algn="ctr"/>
            <a:r>
              <a:rPr lang="en-US" sz="2800" dirty="0"/>
              <a:t>e.g.:  F</a:t>
            </a:r>
            <a:r>
              <a:rPr lang="en-US" sz="2800" baseline="-25000" dirty="0"/>
              <a:t>2</a:t>
            </a:r>
            <a:r>
              <a:rPr lang="en-US" sz="2800" dirty="0"/>
              <a:t>, HF</a:t>
            </a:r>
          </a:p>
        </p:txBody>
      </p:sp>
      <p:sp>
        <p:nvSpPr>
          <p:cNvPr id="30728" name="Rectangle 8"/>
          <p:cNvSpPr>
            <a:spLocks noChangeArrowheads="1"/>
          </p:cNvSpPr>
          <p:nvPr/>
        </p:nvSpPr>
        <p:spPr bwMode="auto">
          <a:xfrm>
            <a:off x="1371600" y="4495800"/>
            <a:ext cx="3256469" cy="523220"/>
          </a:xfrm>
          <a:prstGeom prst="rect">
            <a:avLst/>
          </a:prstGeom>
          <a:noFill/>
          <a:ln w="9525">
            <a:noFill/>
            <a:miter lim="800000"/>
            <a:headEnd/>
            <a:tailEnd/>
          </a:ln>
        </p:spPr>
        <p:txBody>
          <a:bodyPr wrap="none">
            <a:spAutoFit/>
          </a:bodyPr>
          <a:lstStyle/>
          <a:p>
            <a:r>
              <a:rPr lang="en-US" sz="2800" dirty="0"/>
              <a:t>F: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2</a:t>
            </a:r>
            <a:r>
              <a:rPr lang="en-US" sz="2800" dirty="0"/>
              <a:t>2</a:t>
            </a:r>
            <a:r>
              <a:rPr lang="en-US" sz="2800" i="1" dirty="0"/>
              <a:t>p</a:t>
            </a:r>
            <a:r>
              <a:rPr lang="en-US" sz="2800" i="1" baseline="-25000" dirty="0"/>
              <a:t>y</a:t>
            </a:r>
            <a:r>
              <a:rPr lang="en-US" sz="2800" baseline="30000" dirty="0"/>
              <a:t>2</a:t>
            </a:r>
            <a:r>
              <a:rPr lang="en-US" sz="2800" dirty="0"/>
              <a:t>2</a:t>
            </a:r>
            <a:r>
              <a:rPr lang="en-US" sz="2800" i="1" dirty="0"/>
              <a:t>p</a:t>
            </a:r>
            <a:r>
              <a:rPr lang="en-US" sz="2800" i="1" baseline="-25000" dirty="0"/>
              <a:t>z</a:t>
            </a:r>
            <a:r>
              <a:rPr lang="en-US" sz="2800" baseline="30000" dirty="0"/>
              <a:t>1</a:t>
            </a:r>
          </a:p>
        </p:txBody>
      </p:sp>
      <p:pic>
        <p:nvPicPr>
          <p:cNvPr id="120834" name="Picture 2"/>
          <p:cNvPicPr>
            <a:picLocks noChangeAspect="1" noChangeArrowheads="1"/>
          </p:cNvPicPr>
          <p:nvPr/>
        </p:nvPicPr>
        <p:blipFill>
          <a:blip r:embed="rId4"/>
          <a:srcRect/>
          <a:stretch>
            <a:fillRect/>
          </a:stretch>
        </p:blipFill>
        <p:spPr bwMode="auto">
          <a:xfrm>
            <a:off x="6400800" y="5695950"/>
            <a:ext cx="2047875" cy="1162050"/>
          </a:xfrm>
          <a:prstGeom prst="rect">
            <a:avLst/>
          </a:prstGeom>
          <a:noFill/>
          <a:ln w="9525">
            <a:noFill/>
            <a:miter lim="800000"/>
            <a:headEnd/>
            <a:tailEnd/>
          </a:ln>
          <a:effectLst/>
        </p:spPr>
      </p:pic>
    </p:spTree>
    <p:extLst>
      <p:ext uri="{BB962C8B-B14F-4D97-AF65-F5344CB8AC3E}">
        <p14:creationId xmlns:p14="http://schemas.microsoft.com/office/powerpoint/2010/main" val="33721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8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P spid="30724" grpId="0" build="p"/>
      <p:bldP spid="30725" grpId="0" build="p"/>
      <p:bldP spid="3072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1"/>
          <p:cNvPicPr>
            <a:picLocks noChangeAspect="1" noChangeArrowheads="1"/>
          </p:cNvPicPr>
          <p:nvPr/>
        </p:nvPicPr>
        <p:blipFill>
          <a:blip r:embed="rId3"/>
          <a:srcRect/>
          <a:stretch>
            <a:fillRect/>
          </a:stretch>
        </p:blipFill>
        <p:spPr bwMode="auto">
          <a:xfrm>
            <a:off x="762000" y="5715000"/>
            <a:ext cx="1447800" cy="1447800"/>
          </a:xfrm>
          <a:prstGeom prst="rect">
            <a:avLst/>
          </a:prstGeom>
          <a:noFill/>
          <a:ln w="9525">
            <a:noFill/>
            <a:miter lim="800000"/>
            <a:headEnd/>
            <a:tailEnd/>
          </a:ln>
          <a:effectLst/>
        </p:spPr>
      </p:pic>
      <p:sp>
        <p:nvSpPr>
          <p:cNvPr id="11266" name="Rectangle 2"/>
          <p:cNvSpPr>
            <a:spLocks noGrp="1" noChangeArrowheads="1"/>
          </p:cNvSpPr>
          <p:nvPr>
            <p:ph type="title"/>
          </p:nvPr>
        </p:nvSpPr>
        <p:spPr>
          <a:xfrm>
            <a:off x="457200" y="0"/>
            <a:ext cx="8229600" cy="1143000"/>
          </a:xfrm>
        </p:spPr>
        <p:txBody>
          <a:bodyPr>
            <a:normAutofit fontScale="90000"/>
          </a:bodyPr>
          <a:lstStyle/>
          <a:p>
            <a:pPr eaLnBrk="1" hangingPunct="1"/>
            <a:r>
              <a:rPr lang="en-US" sz="4000" dirty="0"/>
              <a:t>Covalent Bonding of </a:t>
            </a:r>
            <a:r>
              <a:rPr lang="en-US" sz="4000" dirty="0" err="1"/>
              <a:t>Multielectron</a:t>
            </a:r>
            <a:r>
              <a:rPr lang="en-US" sz="4000" dirty="0"/>
              <a:t> Atoms</a:t>
            </a:r>
          </a:p>
        </p:txBody>
      </p:sp>
      <p:sp>
        <p:nvSpPr>
          <p:cNvPr id="30723" name="Rectangle 3"/>
          <p:cNvSpPr>
            <a:spLocks noGrp="1" noChangeArrowheads="1"/>
          </p:cNvSpPr>
          <p:nvPr>
            <p:ph type="body" idx="1"/>
          </p:nvPr>
        </p:nvSpPr>
        <p:spPr>
          <a:xfrm>
            <a:off x="304800" y="1219200"/>
            <a:ext cx="4724400" cy="2895600"/>
          </a:xfrm>
        </p:spPr>
        <p:txBody>
          <a:bodyPr>
            <a:normAutofit/>
          </a:bodyPr>
          <a:lstStyle/>
          <a:p>
            <a:pPr marL="0" indent="0" eaLnBrk="1" hangingPunct="1">
              <a:lnSpc>
                <a:spcPct val="90000"/>
              </a:lnSpc>
              <a:buNone/>
            </a:pPr>
            <a:r>
              <a:rPr lang="en-US" sz="2800" dirty="0"/>
              <a:t>For </a:t>
            </a:r>
            <a:r>
              <a:rPr lang="en-US" sz="2800" dirty="0" err="1"/>
              <a:t>multielectron</a:t>
            </a:r>
            <a:r>
              <a:rPr lang="en-US" sz="2800" dirty="0"/>
              <a:t> atoms covalent bonding is more likely to occur if there are unpaired electrons in an orbital</a:t>
            </a:r>
            <a:r>
              <a:rPr lang="en-US" sz="2400" dirty="0"/>
              <a:t>	</a:t>
            </a:r>
          </a:p>
          <a:p>
            <a:pPr marL="236538" lvl="1" indent="-236538" eaLnBrk="1" hangingPunct="1">
              <a:lnSpc>
                <a:spcPct val="90000"/>
              </a:lnSpc>
            </a:pPr>
            <a:r>
              <a:rPr lang="en-US" sz="2400" i="1" dirty="0"/>
              <a:t>Unpaired electrons can share the same orbital with another unpaired electron of opposite spin</a:t>
            </a:r>
          </a:p>
        </p:txBody>
      </p:sp>
      <p:sp>
        <p:nvSpPr>
          <p:cNvPr id="30724" name="Text Box 4"/>
          <p:cNvSpPr txBox="1">
            <a:spLocks noChangeArrowheads="1"/>
          </p:cNvSpPr>
          <p:nvPr/>
        </p:nvSpPr>
        <p:spPr bwMode="auto">
          <a:xfrm>
            <a:off x="2131195" y="3946932"/>
            <a:ext cx="1450205" cy="810478"/>
          </a:xfrm>
          <a:prstGeom prst="rect">
            <a:avLst/>
          </a:prstGeom>
          <a:noFill/>
          <a:ln w="9525">
            <a:noFill/>
            <a:miter lim="800000"/>
            <a:headEnd/>
            <a:tailEnd/>
          </a:ln>
        </p:spPr>
        <p:txBody>
          <a:bodyPr wrap="none">
            <a:spAutoFit/>
          </a:bodyPr>
          <a:lstStyle/>
          <a:p>
            <a:r>
              <a:rPr lang="en-US" sz="2800" b="1" dirty="0"/>
              <a:t>Example</a:t>
            </a:r>
          </a:p>
          <a:p>
            <a:endParaRPr lang="en-US" sz="2800" baseline="30000" dirty="0"/>
          </a:p>
        </p:txBody>
      </p:sp>
      <p:sp>
        <p:nvSpPr>
          <p:cNvPr id="30725" name="Text Box 5"/>
          <p:cNvSpPr txBox="1">
            <a:spLocks noChangeArrowheads="1"/>
          </p:cNvSpPr>
          <p:nvPr/>
        </p:nvSpPr>
        <p:spPr bwMode="auto">
          <a:xfrm>
            <a:off x="914400" y="5105400"/>
            <a:ext cx="7391400" cy="1384995"/>
          </a:xfrm>
          <a:prstGeom prst="rect">
            <a:avLst/>
          </a:prstGeom>
          <a:noFill/>
          <a:ln w="9525">
            <a:noFill/>
            <a:miter lim="800000"/>
            <a:headEnd/>
            <a:tailEnd/>
          </a:ln>
        </p:spPr>
        <p:txBody>
          <a:bodyPr wrap="square">
            <a:spAutoFit/>
          </a:bodyPr>
          <a:lstStyle/>
          <a:p>
            <a:r>
              <a:rPr lang="en-US" sz="2800" dirty="0"/>
              <a:t>Fluorine has one unpaired electron, thus acts like H in forming covalent bonds</a:t>
            </a:r>
          </a:p>
          <a:p>
            <a:pPr algn="ctr"/>
            <a:r>
              <a:rPr lang="en-US" sz="2800" dirty="0"/>
              <a:t>e.g.:  F</a:t>
            </a:r>
            <a:r>
              <a:rPr lang="en-US" sz="2800" baseline="-25000" dirty="0"/>
              <a:t>2</a:t>
            </a:r>
            <a:r>
              <a:rPr lang="en-US" sz="2800" dirty="0"/>
              <a:t>, HF</a:t>
            </a:r>
          </a:p>
        </p:txBody>
      </p:sp>
      <p:sp>
        <p:nvSpPr>
          <p:cNvPr id="30728" name="Rectangle 8"/>
          <p:cNvSpPr>
            <a:spLocks noChangeArrowheads="1"/>
          </p:cNvSpPr>
          <p:nvPr/>
        </p:nvSpPr>
        <p:spPr bwMode="auto">
          <a:xfrm>
            <a:off x="1371600" y="4495800"/>
            <a:ext cx="3256469" cy="523220"/>
          </a:xfrm>
          <a:prstGeom prst="rect">
            <a:avLst/>
          </a:prstGeom>
          <a:noFill/>
          <a:ln w="9525">
            <a:noFill/>
            <a:miter lim="800000"/>
            <a:headEnd/>
            <a:tailEnd/>
          </a:ln>
        </p:spPr>
        <p:txBody>
          <a:bodyPr wrap="none">
            <a:spAutoFit/>
          </a:bodyPr>
          <a:lstStyle/>
          <a:p>
            <a:r>
              <a:rPr lang="en-US" sz="2800" dirty="0"/>
              <a:t>F: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2</a:t>
            </a:r>
            <a:r>
              <a:rPr lang="en-US" sz="2800" dirty="0"/>
              <a:t>2</a:t>
            </a:r>
            <a:r>
              <a:rPr lang="en-US" sz="2800" i="1" dirty="0"/>
              <a:t>p</a:t>
            </a:r>
            <a:r>
              <a:rPr lang="en-US" sz="2800" i="1" baseline="-25000" dirty="0"/>
              <a:t>y</a:t>
            </a:r>
            <a:r>
              <a:rPr lang="en-US" sz="2800" baseline="30000" dirty="0"/>
              <a:t>2</a:t>
            </a:r>
            <a:r>
              <a:rPr lang="en-US" sz="2800" dirty="0"/>
              <a:t>2</a:t>
            </a:r>
            <a:r>
              <a:rPr lang="en-US" sz="2800" i="1" dirty="0"/>
              <a:t>p</a:t>
            </a:r>
            <a:r>
              <a:rPr lang="en-US" sz="2800" i="1" baseline="-25000" dirty="0"/>
              <a:t>z</a:t>
            </a:r>
            <a:r>
              <a:rPr lang="en-US" sz="2800" baseline="30000" dirty="0"/>
              <a:t>1</a:t>
            </a:r>
          </a:p>
        </p:txBody>
      </p:sp>
      <p:pic>
        <p:nvPicPr>
          <p:cNvPr id="120834" name="Picture 2"/>
          <p:cNvPicPr>
            <a:picLocks noChangeAspect="1" noChangeArrowheads="1"/>
          </p:cNvPicPr>
          <p:nvPr/>
        </p:nvPicPr>
        <p:blipFill>
          <a:blip r:embed="rId4"/>
          <a:srcRect/>
          <a:stretch>
            <a:fillRect/>
          </a:stretch>
        </p:blipFill>
        <p:spPr bwMode="auto">
          <a:xfrm>
            <a:off x="6400800" y="5695950"/>
            <a:ext cx="2047875" cy="1162050"/>
          </a:xfrm>
          <a:prstGeom prst="rect">
            <a:avLst/>
          </a:prstGeom>
          <a:noFill/>
          <a:ln w="9525">
            <a:noFill/>
            <a:miter lim="800000"/>
            <a:headEnd/>
            <a:tailEnd/>
          </a:ln>
          <a:effectLst/>
        </p:spPr>
      </p:pic>
      <p:pic>
        <p:nvPicPr>
          <p:cNvPr id="2078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419" y="1637645"/>
            <a:ext cx="4143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2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8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08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7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P spid="30724" grpId="0" build="p"/>
      <p:bldP spid="30725" grpId="0" build="p"/>
      <p:bldP spid="30728"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76200"/>
            <a:ext cx="8229600" cy="1143000"/>
          </a:xfrm>
        </p:spPr>
        <p:txBody>
          <a:bodyPr>
            <a:normAutofit fontScale="90000"/>
          </a:bodyPr>
          <a:lstStyle/>
          <a:p>
            <a:pPr eaLnBrk="1" hangingPunct="1"/>
            <a:r>
              <a:rPr lang="en-US" sz="4000" dirty="0"/>
              <a:t>Covalent Bonding of </a:t>
            </a:r>
            <a:r>
              <a:rPr lang="en-US" sz="4000" dirty="0" err="1"/>
              <a:t>Multielectron</a:t>
            </a:r>
            <a:r>
              <a:rPr lang="en-US" sz="4000" dirty="0"/>
              <a:t> Atoms</a:t>
            </a:r>
          </a:p>
        </p:txBody>
      </p:sp>
      <p:sp>
        <p:nvSpPr>
          <p:cNvPr id="32773" name="Rectangle 5"/>
          <p:cNvSpPr>
            <a:spLocks noChangeArrowheads="1"/>
          </p:cNvSpPr>
          <p:nvPr/>
        </p:nvSpPr>
        <p:spPr bwMode="auto">
          <a:xfrm>
            <a:off x="1021326" y="1748165"/>
            <a:ext cx="3323795" cy="523220"/>
          </a:xfrm>
          <a:prstGeom prst="rect">
            <a:avLst/>
          </a:prstGeom>
          <a:noFill/>
          <a:ln w="9525">
            <a:noFill/>
            <a:miter lim="800000"/>
            <a:headEnd/>
            <a:tailEnd/>
          </a:ln>
        </p:spPr>
        <p:txBody>
          <a:bodyPr wrap="none">
            <a:spAutoFit/>
          </a:bodyPr>
          <a:lstStyle/>
          <a:p>
            <a:r>
              <a:rPr lang="en-US" sz="2800" dirty="0"/>
              <a:t>N: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1</a:t>
            </a:r>
            <a:r>
              <a:rPr lang="en-US" sz="2800" dirty="0"/>
              <a:t>2</a:t>
            </a:r>
            <a:r>
              <a:rPr lang="en-US" sz="2800" i="1" dirty="0"/>
              <a:t>p</a:t>
            </a:r>
            <a:r>
              <a:rPr lang="en-US" sz="2800" i="1" baseline="-25000" dirty="0"/>
              <a:t>y</a:t>
            </a:r>
            <a:r>
              <a:rPr lang="en-US" sz="2800" baseline="30000" dirty="0"/>
              <a:t>1</a:t>
            </a:r>
            <a:r>
              <a:rPr lang="en-US" sz="2800" dirty="0"/>
              <a:t>2</a:t>
            </a:r>
            <a:r>
              <a:rPr lang="en-US" sz="2800" i="1" dirty="0"/>
              <a:t>p</a:t>
            </a:r>
            <a:r>
              <a:rPr lang="en-US" sz="2800" i="1" baseline="-25000" dirty="0"/>
              <a:t>z</a:t>
            </a:r>
            <a:r>
              <a:rPr lang="en-US" sz="2800" baseline="30000" dirty="0"/>
              <a:t>1</a:t>
            </a:r>
          </a:p>
        </p:txBody>
      </p:sp>
      <p:pic>
        <p:nvPicPr>
          <p:cNvPr id="118785" name="Picture 1"/>
          <p:cNvPicPr>
            <a:picLocks noChangeAspect="1" noChangeArrowheads="1"/>
          </p:cNvPicPr>
          <p:nvPr/>
        </p:nvPicPr>
        <p:blipFill>
          <a:blip r:embed="rId3"/>
          <a:srcRect/>
          <a:stretch>
            <a:fillRect/>
          </a:stretch>
        </p:blipFill>
        <p:spPr bwMode="auto">
          <a:xfrm>
            <a:off x="5334000" y="1295400"/>
            <a:ext cx="2819400" cy="1428750"/>
          </a:xfrm>
          <a:prstGeom prst="rect">
            <a:avLst/>
          </a:prstGeom>
          <a:noFill/>
          <a:ln w="9525">
            <a:noFill/>
            <a:miter lim="800000"/>
            <a:headEnd/>
            <a:tailEnd/>
          </a:ln>
          <a:effectLst/>
        </p:spPr>
      </p:pic>
      <p:sp>
        <p:nvSpPr>
          <p:cNvPr id="32774" name="Text Box 6"/>
          <p:cNvSpPr txBox="1">
            <a:spLocks noChangeArrowheads="1"/>
          </p:cNvSpPr>
          <p:nvPr/>
        </p:nvSpPr>
        <p:spPr bwMode="auto">
          <a:xfrm>
            <a:off x="228600" y="2679700"/>
            <a:ext cx="8686800" cy="1446550"/>
          </a:xfrm>
          <a:prstGeom prst="rect">
            <a:avLst/>
          </a:prstGeom>
          <a:noFill/>
          <a:ln w="9525">
            <a:noFill/>
            <a:miter lim="800000"/>
            <a:headEnd/>
            <a:tailEnd/>
          </a:ln>
        </p:spPr>
        <p:txBody>
          <a:bodyPr wrap="square">
            <a:spAutoFit/>
          </a:bodyPr>
          <a:lstStyle/>
          <a:p>
            <a:pPr marL="171450" indent="-171450">
              <a:buFontTx/>
              <a:buChar char="•"/>
            </a:pPr>
            <a:r>
              <a:rPr lang="en-US" sz="2200" dirty="0"/>
              <a:t>N in ground state has three unoccupied </a:t>
            </a:r>
            <a:r>
              <a:rPr lang="en-US" sz="2200" i="1" dirty="0"/>
              <a:t>p</a:t>
            </a:r>
            <a:r>
              <a:rPr lang="en-US" sz="2200" dirty="0"/>
              <a:t>-orbital states in order to minimize repulsion energy between electrons</a:t>
            </a:r>
          </a:p>
          <a:p>
            <a:pPr marL="171450" indent="-171450">
              <a:buFontTx/>
              <a:buChar char="•"/>
            </a:pPr>
            <a:r>
              <a:rPr lang="en-US" sz="2200" dirty="0"/>
              <a:t>Nitrogen therefore has three electrons available for covalent bonding and can form molecules such as N</a:t>
            </a:r>
            <a:r>
              <a:rPr lang="en-US" sz="2200" baseline="-25000" dirty="0"/>
              <a:t>2</a:t>
            </a:r>
            <a:r>
              <a:rPr lang="en-US" sz="2200" dirty="0"/>
              <a:t> and NH</a:t>
            </a:r>
            <a:r>
              <a:rPr lang="en-US" sz="2200" baseline="-25000" dirty="0"/>
              <a:t>3 </a:t>
            </a:r>
            <a:r>
              <a:rPr lang="en-US" sz="2200" dirty="0"/>
              <a:t>(ammonia)</a:t>
            </a:r>
          </a:p>
        </p:txBody>
      </p:sp>
      <p:pic>
        <p:nvPicPr>
          <p:cNvPr id="7" name="Picture 6">
            <a:extLst>
              <a:ext uri="{FF2B5EF4-FFF2-40B4-BE49-F238E27FC236}">
                <a16:creationId xmlns:a16="http://schemas.microsoft.com/office/drawing/2014/main" id="{3D14301D-DAE0-4BF6-9572-9D80EA086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69" y="5043231"/>
            <a:ext cx="2651154" cy="1871662"/>
          </a:xfrm>
          <a:prstGeom prst="rect">
            <a:avLst/>
          </a:prstGeom>
        </p:spPr>
      </p:pic>
    </p:spTree>
    <p:extLst>
      <p:ext uri="{BB962C8B-B14F-4D97-AF65-F5344CB8AC3E}">
        <p14:creationId xmlns:p14="http://schemas.microsoft.com/office/powerpoint/2010/main" val="16813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4">
                                            <p:txEl>
                                              <p:pRg st="0" end="0"/>
                                            </p:txEl>
                                          </p:spTgt>
                                        </p:tgtEl>
                                        <p:attrNameLst>
                                          <p:attrName>style.visibility</p:attrName>
                                        </p:attrNameLst>
                                      </p:cBhvr>
                                      <p:to>
                                        <p:strVal val="visible"/>
                                      </p:to>
                                    </p:set>
                                    <p:animEffect transition="in" filter="blinds(horizontal)">
                                      <p:cBhvr>
                                        <p:cTn id="10" dur="500"/>
                                        <p:tgtEl>
                                          <p:spTgt spid="327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2774">
                                            <p:txEl>
                                              <p:pRg st="1" end="1"/>
                                            </p:txEl>
                                          </p:spTgt>
                                        </p:tgtEl>
                                        <p:attrNameLst>
                                          <p:attrName>style.visibility</p:attrName>
                                        </p:attrNameLst>
                                      </p:cBhvr>
                                      <p:to>
                                        <p:strVal val="visible"/>
                                      </p:to>
                                    </p:set>
                                    <p:animEffect transition="in" filter="blinds(horizontal)">
                                      <p:cBhvr>
                                        <p:cTn id="15" dur="500"/>
                                        <p:tgtEl>
                                          <p:spTgt spid="32774">
                                            <p:txEl>
                                              <p:pRg st="1" end="1"/>
                                            </p:txEl>
                                          </p:spTgt>
                                        </p:tgtEl>
                                      </p:cBhvr>
                                    </p:animEffec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87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a:srcRect/>
          <a:stretch>
            <a:fillRect/>
          </a:stretch>
        </p:blipFill>
        <p:spPr bwMode="auto">
          <a:xfrm>
            <a:off x="304800" y="3915870"/>
            <a:ext cx="1447800" cy="1447800"/>
          </a:xfrm>
          <a:prstGeom prst="rect">
            <a:avLst/>
          </a:prstGeom>
          <a:noFill/>
          <a:ln w="9525">
            <a:noFill/>
            <a:miter lim="800000"/>
            <a:headEnd/>
            <a:tailEnd/>
          </a:ln>
          <a:effectLst/>
        </p:spPr>
      </p:pic>
      <p:sp>
        <p:nvSpPr>
          <p:cNvPr id="12290" name="Rectangle 4"/>
          <p:cNvSpPr>
            <a:spLocks noGrp="1" noChangeArrowheads="1"/>
          </p:cNvSpPr>
          <p:nvPr>
            <p:ph type="title"/>
          </p:nvPr>
        </p:nvSpPr>
        <p:spPr>
          <a:xfrm>
            <a:off x="457200" y="-76200"/>
            <a:ext cx="8229600" cy="1143000"/>
          </a:xfrm>
        </p:spPr>
        <p:txBody>
          <a:bodyPr>
            <a:normAutofit fontScale="90000"/>
          </a:bodyPr>
          <a:lstStyle/>
          <a:p>
            <a:pPr eaLnBrk="1" hangingPunct="1"/>
            <a:r>
              <a:rPr lang="en-US" sz="4000" dirty="0"/>
              <a:t>Covalent Bonding of </a:t>
            </a:r>
            <a:r>
              <a:rPr lang="en-US" sz="4000" dirty="0" err="1"/>
              <a:t>Multielectron</a:t>
            </a:r>
            <a:r>
              <a:rPr lang="en-US" sz="4000" dirty="0"/>
              <a:t> Atoms</a:t>
            </a:r>
          </a:p>
        </p:txBody>
      </p:sp>
      <p:sp>
        <p:nvSpPr>
          <p:cNvPr id="32773" name="Rectangle 5"/>
          <p:cNvSpPr>
            <a:spLocks noChangeArrowheads="1"/>
          </p:cNvSpPr>
          <p:nvPr/>
        </p:nvSpPr>
        <p:spPr bwMode="auto">
          <a:xfrm>
            <a:off x="1021326" y="1748165"/>
            <a:ext cx="3323795" cy="523220"/>
          </a:xfrm>
          <a:prstGeom prst="rect">
            <a:avLst/>
          </a:prstGeom>
          <a:noFill/>
          <a:ln w="9525">
            <a:noFill/>
            <a:miter lim="800000"/>
            <a:headEnd/>
            <a:tailEnd/>
          </a:ln>
        </p:spPr>
        <p:txBody>
          <a:bodyPr wrap="none">
            <a:spAutoFit/>
          </a:bodyPr>
          <a:lstStyle/>
          <a:p>
            <a:r>
              <a:rPr lang="en-US" sz="2800" dirty="0"/>
              <a:t>N:  1</a:t>
            </a:r>
            <a:r>
              <a:rPr lang="en-US" sz="2800" i="1" dirty="0"/>
              <a:t>s</a:t>
            </a:r>
            <a:r>
              <a:rPr lang="en-US" sz="2800" baseline="30000" dirty="0"/>
              <a:t>2</a:t>
            </a:r>
            <a:r>
              <a:rPr lang="en-US" sz="2800" dirty="0"/>
              <a:t>2</a:t>
            </a:r>
            <a:r>
              <a:rPr lang="en-US" sz="2800" i="1" dirty="0"/>
              <a:t>s</a:t>
            </a:r>
            <a:r>
              <a:rPr lang="en-US" sz="2800" baseline="30000" dirty="0"/>
              <a:t>2</a:t>
            </a:r>
            <a:r>
              <a:rPr lang="en-US" sz="2800" dirty="0"/>
              <a:t>2</a:t>
            </a:r>
            <a:r>
              <a:rPr lang="en-US" sz="2800" i="1" dirty="0"/>
              <a:t>p</a:t>
            </a:r>
            <a:r>
              <a:rPr lang="en-US" sz="2800" i="1" baseline="-25000" dirty="0"/>
              <a:t>x</a:t>
            </a:r>
            <a:r>
              <a:rPr lang="en-US" sz="2800" baseline="30000" dirty="0"/>
              <a:t>1</a:t>
            </a:r>
            <a:r>
              <a:rPr lang="en-US" sz="2800" dirty="0"/>
              <a:t>2</a:t>
            </a:r>
            <a:r>
              <a:rPr lang="en-US" sz="2800" i="1" dirty="0"/>
              <a:t>p</a:t>
            </a:r>
            <a:r>
              <a:rPr lang="en-US" sz="2800" i="1" baseline="-25000" dirty="0"/>
              <a:t>y</a:t>
            </a:r>
            <a:r>
              <a:rPr lang="en-US" sz="2800" baseline="30000" dirty="0"/>
              <a:t>1</a:t>
            </a:r>
            <a:r>
              <a:rPr lang="en-US" sz="2800" dirty="0"/>
              <a:t>2</a:t>
            </a:r>
            <a:r>
              <a:rPr lang="en-US" sz="2800" i="1" dirty="0"/>
              <a:t>p</a:t>
            </a:r>
            <a:r>
              <a:rPr lang="en-US" sz="2800" i="1" baseline="-25000" dirty="0"/>
              <a:t>z</a:t>
            </a:r>
            <a:r>
              <a:rPr lang="en-US" sz="2800" baseline="30000" dirty="0"/>
              <a:t>1</a:t>
            </a:r>
          </a:p>
        </p:txBody>
      </p:sp>
      <p:sp>
        <p:nvSpPr>
          <p:cNvPr id="32775" name="Text Box 7"/>
          <p:cNvSpPr txBox="1">
            <a:spLocks noChangeArrowheads="1"/>
          </p:cNvSpPr>
          <p:nvPr/>
        </p:nvSpPr>
        <p:spPr bwMode="auto">
          <a:xfrm>
            <a:off x="2209800" y="4305300"/>
            <a:ext cx="3581400" cy="1323439"/>
          </a:xfrm>
          <a:prstGeom prst="rect">
            <a:avLst/>
          </a:prstGeom>
          <a:noFill/>
          <a:ln w="9525">
            <a:noFill/>
            <a:miter lim="800000"/>
            <a:headEnd/>
            <a:tailEnd/>
          </a:ln>
        </p:spPr>
        <p:txBody>
          <a:bodyPr wrap="square">
            <a:spAutoFit/>
          </a:bodyPr>
          <a:lstStyle/>
          <a:p>
            <a:pPr algn="ctr"/>
            <a:r>
              <a:rPr lang="en-US" sz="2000" dirty="0"/>
              <a:t>In general, binding energy increases with number of bonds:</a:t>
            </a:r>
          </a:p>
          <a:p>
            <a:pPr algn="ctr"/>
            <a:r>
              <a:rPr lang="en-US" sz="2000" dirty="0"/>
              <a:t>	</a:t>
            </a:r>
          </a:p>
          <a:p>
            <a:pPr algn="ctr"/>
            <a:r>
              <a:rPr lang="en-US" sz="2000" dirty="0"/>
              <a:t>	</a:t>
            </a:r>
          </a:p>
        </p:txBody>
      </p:sp>
      <p:pic>
        <p:nvPicPr>
          <p:cNvPr id="118785" name="Picture 1"/>
          <p:cNvPicPr>
            <a:picLocks noChangeAspect="1" noChangeArrowheads="1"/>
          </p:cNvPicPr>
          <p:nvPr/>
        </p:nvPicPr>
        <p:blipFill>
          <a:blip r:embed="rId4"/>
          <a:srcRect/>
          <a:stretch>
            <a:fillRect/>
          </a:stretch>
        </p:blipFill>
        <p:spPr bwMode="auto">
          <a:xfrm>
            <a:off x="5334000" y="1295400"/>
            <a:ext cx="2819400" cy="1428750"/>
          </a:xfrm>
          <a:prstGeom prst="rect">
            <a:avLst/>
          </a:prstGeom>
          <a:noFill/>
          <a:ln w="9525">
            <a:noFill/>
            <a:miter lim="800000"/>
            <a:headEnd/>
            <a:tailEnd/>
          </a:ln>
          <a:effectLst/>
        </p:spPr>
      </p:pic>
      <p:sp>
        <p:nvSpPr>
          <p:cNvPr id="32778" name="Rectangle 10"/>
          <p:cNvSpPr>
            <a:spLocks noChangeArrowheads="1"/>
          </p:cNvSpPr>
          <p:nvPr/>
        </p:nvSpPr>
        <p:spPr bwMode="auto">
          <a:xfrm>
            <a:off x="1752600" y="4953000"/>
            <a:ext cx="4572000" cy="1190625"/>
          </a:xfrm>
          <a:prstGeom prst="rect">
            <a:avLst/>
          </a:prstGeom>
          <a:noFill/>
          <a:ln w="9525">
            <a:noFill/>
            <a:miter lim="800000"/>
            <a:headEnd/>
            <a:tailEnd/>
          </a:ln>
        </p:spPr>
        <p:txBody>
          <a:bodyPr>
            <a:spAutoFit/>
          </a:bodyPr>
          <a:lstStyle/>
          <a:p>
            <a:pPr algn="ctr"/>
            <a:r>
              <a:rPr lang="en-US" u="sng" dirty="0"/>
              <a:t>Molecule	B (</a:t>
            </a:r>
            <a:r>
              <a:rPr lang="en-US" u="sng" dirty="0" err="1"/>
              <a:t>eV</a:t>
            </a:r>
            <a:r>
              <a:rPr lang="en-US" u="sng" dirty="0"/>
              <a:t>)</a:t>
            </a:r>
          </a:p>
          <a:p>
            <a:r>
              <a:rPr lang="en-US" dirty="0"/>
              <a:t>	F</a:t>
            </a:r>
            <a:r>
              <a:rPr lang="en-US" baseline="-25000" dirty="0"/>
              <a:t>2</a:t>
            </a:r>
            <a:r>
              <a:rPr lang="en-US" dirty="0"/>
              <a:t>	(1 bond)		1.6</a:t>
            </a:r>
          </a:p>
          <a:p>
            <a:r>
              <a:rPr lang="en-US" dirty="0"/>
              <a:t>	O</a:t>
            </a:r>
            <a:r>
              <a:rPr lang="en-US" baseline="-25000" dirty="0"/>
              <a:t>2	</a:t>
            </a:r>
            <a:r>
              <a:rPr lang="en-US" dirty="0"/>
              <a:t>(2 bonds) 	5.1</a:t>
            </a:r>
          </a:p>
          <a:p>
            <a:r>
              <a:rPr lang="en-US" dirty="0"/>
              <a:t>	N</a:t>
            </a:r>
            <a:r>
              <a:rPr lang="en-US" baseline="-25000" dirty="0"/>
              <a:t>2</a:t>
            </a:r>
            <a:r>
              <a:rPr lang="en-US" dirty="0"/>
              <a:t>	(3 bonds) 	9.8</a:t>
            </a:r>
          </a:p>
        </p:txBody>
      </p:sp>
      <p:pic>
        <p:nvPicPr>
          <p:cNvPr id="218114" name="Picture 2" descr="https://encrypted-tbn1.google.com/images?q=tbn:ANd9GcSmaulrekmUdE1svHyUILR9-RtOI9nE4T2wPri9A971xgd8xf0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083" y="3962400"/>
            <a:ext cx="2597517" cy="1771036"/>
          </a:xfrm>
          <a:prstGeom prst="rect">
            <a:avLst/>
          </a:prstGeom>
          <a:noFill/>
          <a:extLst>
            <a:ext uri="{909E8E84-426E-40DD-AFC4-6F175D3DCCD1}">
              <a14:hiddenFill xmlns:a14="http://schemas.microsoft.com/office/drawing/2010/main">
                <a:solidFill>
                  <a:srgbClr val="FFFFFF"/>
                </a:solidFill>
              </a14:hiddenFill>
            </a:ext>
          </a:extLst>
        </p:spPr>
      </p:pic>
      <p:pic>
        <p:nvPicPr>
          <p:cNvPr id="2181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818985"/>
            <a:ext cx="2819400" cy="715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 Box 6"/>
          <p:cNvSpPr txBox="1">
            <a:spLocks noChangeArrowheads="1"/>
          </p:cNvSpPr>
          <p:nvPr/>
        </p:nvSpPr>
        <p:spPr bwMode="auto">
          <a:xfrm>
            <a:off x="228600" y="2679700"/>
            <a:ext cx="8686800" cy="1446550"/>
          </a:xfrm>
          <a:prstGeom prst="rect">
            <a:avLst/>
          </a:prstGeom>
          <a:noFill/>
          <a:ln w="9525">
            <a:noFill/>
            <a:miter lim="800000"/>
            <a:headEnd/>
            <a:tailEnd/>
          </a:ln>
        </p:spPr>
        <p:txBody>
          <a:bodyPr wrap="square">
            <a:spAutoFit/>
          </a:bodyPr>
          <a:lstStyle/>
          <a:p>
            <a:pPr marL="171450" indent="-171450">
              <a:buFontTx/>
              <a:buChar char="•"/>
            </a:pPr>
            <a:r>
              <a:rPr lang="en-US" sz="2200" dirty="0"/>
              <a:t>N in ground state has three unoccupied </a:t>
            </a:r>
            <a:r>
              <a:rPr lang="en-US" sz="2200" i="1" dirty="0"/>
              <a:t>p</a:t>
            </a:r>
            <a:r>
              <a:rPr lang="en-US" sz="2200" dirty="0"/>
              <a:t>-orbital states in order to minimize repulsion energy between electrons</a:t>
            </a:r>
          </a:p>
          <a:p>
            <a:pPr marL="171450" indent="-171450">
              <a:buFontTx/>
              <a:buChar char="•"/>
            </a:pPr>
            <a:r>
              <a:rPr lang="en-US" sz="2200" dirty="0"/>
              <a:t>Nitrogen therefore has three electrons available for covalent bonding and can form molecules such as N</a:t>
            </a:r>
            <a:r>
              <a:rPr lang="en-US" sz="2200" baseline="-25000" dirty="0"/>
              <a:t>2</a:t>
            </a:r>
            <a:r>
              <a:rPr lang="en-US" sz="2200" dirty="0"/>
              <a:t> and NH</a:t>
            </a:r>
            <a:r>
              <a:rPr lang="en-US" sz="2200" baseline="-25000" dirty="0"/>
              <a:t>3 </a:t>
            </a:r>
            <a:r>
              <a:rPr lang="en-US" sz="2200" dirty="0"/>
              <a:t>(ammonia)</a:t>
            </a:r>
          </a:p>
        </p:txBody>
      </p:sp>
      <p:pic>
        <p:nvPicPr>
          <p:cNvPr id="7" name="Picture 6">
            <a:extLst>
              <a:ext uri="{FF2B5EF4-FFF2-40B4-BE49-F238E27FC236}">
                <a16:creationId xmlns:a16="http://schemas.microsoft.com/office/drawing/2014/main" id="{3D14301D-DAE0-4BF6-9572-9D80EA0869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9" y="5043231"/>
            <a:ext cx="2651154" cy="1871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linds(horizontal)">
                                      <p:cBhvr>
                                        <p:cTn id="7" dur="500"/>
                                        <p:tgtEl>
                                          <p:spTgt spid="327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4">
                                            <p:txEl>
                                              <p:pRg st="0" end="0"/>
                                            </p:txEl>
                                          </p:spTgt>
                                        </p:tgtEl>
                                        <p:attrNameLst>
                                          <p:attrName>style.visibility</p:attrName>
                                        </p:attrNameLst>
                                      </p:cBhvr>
                                      <p:to>
                                        <p:strVal val="visible"/>
                                      </p:to>
                                    </p:set>
                                    <p:animEffect transition="in" filter="blinds(horizontal)">
                                      <p:cBhvr>
                                        <p:cTn id="10" dur="500"/>
                                        <p:tgtEl>
                                          <p:spTgt spid="32774">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2774">
                                            <p:txEl>
                                              <p:pRg st="1" end="1"/>
                                            </p:txEl>
                                          </p:spTgt>
                                        </p:tgtEl>
                                        <p:attrNameLst>
                                          <p:attrName>style.visibility</p:attrName>
                                        </p:attrNameLst>
                                      </p:cBhvr>
                                      <p:to>
                                        <p:strVal val="visible"/>
                                      </p:to>
                                    </p:set>
                                    <p:animEffect transition="in" filter="blinds(horizontal)">
                                      <p:cBhvr>
                                        <p:cTn id="13" dur="500"/>
                                        <p:tgtEl>
                                          <p:spTgt spid="32774">
                                            <p:txEl>
                                              <p:pRg st="1" end="1"/>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8785"/>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32775"/>
                                        </p:tgtEl>
                                        <p:attrNameLst>
                                          <p:attrName>style.visibility</p:attrName>
                                        </p:attrNameLst>
                                      </p:cBhvr>
                                      <p:to>
                                        <p:strVal val="visible"/>
                                      </p:to>
                                    </p:set>
                                    <p:animEffect transition="in" filter="blinds(horizontal)">
                                      <p:cBhvr>
                                        <p:cTn id="20" dur="500"/>
                                        <p:tgtEl>
                                          <p:spTgt spid="32775"/>
                                        </p:tgtEl>
                                      </p:cBhvr>
                                    </p:animEffect>
                                  </p:childTnLst>
                                </p:cTn>
                              </p:par>
                              <p:par>
                                <p:cTn id="21" presetID="1" presetClass="entr" presetSubtype="0" fill="hold" nodeType="withEffect">
                                  <p:stCondLst>
                                    <p:cond delay="0"/>
                                  </p:stCondLst>
                                  <p:childTnLst>
                                    <p:set>
                                      <p:cBhvr>
                                        <p:cTn id="22" dur="1" fill="hold">
                                          <p:stCondLst>
                                            <p:cond delay="0"/>
                                          </p:stCondLst>
                                        </p:cTn>
                                        <p:tgtEl>
                                          <p:spTgt spid="218114"/>
                                        </p:tgtEl>
                                        <p:attrNameLst>
                                          <p:attrName>style.visibility</p:attrName>
                                        </p:attrNameLst>
                                      </p:cBhvr>
                                      <p:to>
                                        <p:strVal val="visible"/>
                                      </p:to>
                                    </p:set>
                                  </p:childTnLst>
                                </p:cTn>
                              </p:par>
                              <p:par>
                                <p:cTn id="23" presetID="3" presetClass="entr" presetSubtype="10" fill="hold" grpId="0" nodeType="withEffect">
                                  <p:stCondLst>
                                    <p:cond delay="0"/>
                                  </p:stCondLst>
                                  <p:childTnLst>
                                    <p:set>
                                      <p:cBhvr>
                                        <p:cTn id="24" dur="1" fill="hold">
                                          <p:stCondLst>
                                            <p:cond delay="0"/>
                                          </p:stCondLst>
                                        </p:cTn>
                                        <p:tgtEl>
                                          <p:spTgt spid="32778"/>
                                        </p:tgtEl>
                                        <p:attrNameLst>
                                          <p:attrName>style.visibility</p:attrName>
                                        </p:attrNameLst>
                                      </p:cBhvr>
                                      <p:to>
                                        <p:strVal val="visible"/>
                                      </p:to>
                                    </p:set>
                                    <p:animEffect transition="in" filter="blinds(horizontal)">
                                      <p:cBhvr>
                                        <p:cTn id="25" dur="500"/>
                                        <p:tgtEl>
                                          <p:spTgt spid="32778"/>
                                        </p:tgtEl>
                                      </p:cBhvr>
                                    </p:animEffec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18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5" grpId="0"/>
      <p:bldP spid="32778" grpId="0"/>
      <p:bldP spid="32774"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613" name="Rectangle 5"/>
          <p:cNvSpPr>
            <a:spLocks noChangeArrowheads="1"/>
          </p:cNvSpPr>
          <p:nvPr/>
        </p:nvSpPr>
        <p:spPr bwMode="auto">
          <a:xfrm>
            <a:off x="3043238" y="5400675"/>
            <a:ext cx="5705475" cy="12287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en-US" sz="1800" dirty="0"/>
              <a:t>	Covalent network substances are brittle. If sufficient force is applied to a crystal, covalent bond are broken as the lattice is distorted. Shattering occurs rather than deformation of a shape.</a:t>
            </a:r>
            <a:r>
              <a:rPr lang="en-US" sz="2500" dirty="0">
                <a:latin typeface="Verdana" pitchFamily="34" charset="0"/>
              </a:rPr>
              <a:t> </a:t>
            </a:r>
          </a:p>
        </p:txBody>
      </p:sp>
      <p:sp useBgFill="1">
        <p:nvSpPr>
          <p:cNvPr id="68614" name="Rectangle 6"/>
          <p:cNvSpPr>
            <a:spLocks noChangeArrowheads="1"/>
          </p:cNvSpPr>
          <p:nvPr/>
        </p:nvSpPr>
        <p:spPr bwMode="auto">
          <a:xfrm>
            <a:off x="1042988" y="5400675"/>
            <a:ext cx="2000250" cy="12287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Brittleness</a:t>
            </a:r>
          </a:p>
        </p:txBody>
      </p:sp>
      <p:sp useBgFill="1">
        <p:nvSpPr>
          <p:cNvPr id="68615" name="Rectangle 7"/>
          <p:cNvSpPr>
            <a:spLocks noChangeArrowheads="1"/>
          </p:cNvSpPr>
          <p:nvPr/>
        </p:nvSpPr>
        <p:spPr bwMode="auto">
          <a:xfrm>
            <a:off x="3043238" y="4170363"/>
            <a:ext cx="5705475" cy="123031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l">
              <a:spcBef>
                <a:spcPct val="0"/>
              </a:spcBef>
              <a:buClrTx/>
              <a:buSzTx/>
              <a:buFontTx/>
              <a:buNone/>
            </a:pPr>
            <a:r>
              <a:rPr lang="en-US" sz="1800"/>
              <a:t>	They are hard because the atoms are strongly bound in the lattice, and are not easily displaced.</a:t>
            </a:r>
            <a:r>
              <a:rPr lang="en-US" sz="2500">
                <a:latin typeface="Verdana" pitchFamily="34" charset="0"/>
              </a:rPr>
              <a:t> </a:t>
            </a:r>
          </a:p>
        </p:txBody>
      </p:sp>
      <p:sp useBgFill="1">
        <p:nvSpPr>
          <p:cNvPr id="68616" name="Rectangle 8"/>
          <p:cNvSpPr>
            <a:spLocks noChangeArrowheads="1"/>
          </p:cNvSpPr>
          <p:nvPr/>
        </p:nvSpPr>
        <p:spPr bwMode="auto">
          <a:xfrm>
            <a:off x="1042988" y="4170363"/>
            <a:ext cx="2000250" cy="123031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Hardness</a:t>
            </a:r>
          </a:p>
        </p:txBody>
      </p:sp>
      <p:sp useBgFill="1">
        <p:nvSpPr>
          <p:cNvPr id="68617" name="Rectangle 9"/>
          <p:cNvSpPr>
            <a:spLocks noChangeArrowheads="1"/>
          </p:cNvSpPr>
          <p:nvPr/>
        </p:nvSpPr>
        <p:spPr bwMode="auto">
          <a:xfrm>
            <a:off x="3043238" y="2657475"/>
            <a:ext cx="5705475" cy="1512888"/>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en-US" sz="2200" dirty="0"/>
              <a:t>	</a:t>
            </a:r>
            <a:r>
              <a:rPr lang="en-US" sz="1800" dirty="0">
                <a:solidFill>
                  <a:srgbClr val="FF0000"/>
                </a:solidFill>
              </a:rPr>
              <a:t>Poor conductors </a:t>
            </a:r>
            <a:r>
              <a:rPr lang="en-US" sz="1800" dirty="0"/>
              <a:t>because electrons are held either on the atoms or within covalent bonds.</a:t>
            </a:r>
            <a:r>
              <a:rPr lang="tr-TR" sz="1800" dirty="0"/>
              <a:t> </a:t>
            </a:r>
            <a:r>
              <a:rPr lang="en-US" sz="1800" dirty="0"/>
              <a:t>They cannot move through the lattice.</a:t>
            </a:r>
            <a:r>
              <a:rPr lang="tr-TR" sz="1800" dirty="0"/>
              <a:t> </a:t>
            </a:r>
            <a:endParaRPr lang="en-US" sz="1800" dirty="0"/>
          </a:p>
        </p:txBody>
      </p:sp>
      <p:sp useBgFill="1">
        <p:nvSpPr>
          <p:cNvPr id="68618" name="Rectangle 10"/>
          <p:cNvSpPr>
            <a:spLocks noChangeArrowheads="1"/>
          </p:cNvSpPr>
          <p:nvPr/>
        </p:nvSpPr>
        <p:spPr bwMode="auto">
          <a:xfrm>
            <a:off x="1042988" y="2657475"/>
            <a:ext cx="2000250" cy="1512888"/>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68619" name="Rectangle 11"/>
          <p:cNvSpPr>
            <a:spLocks noChangeArrowheads="1"/>
          </p:cNvSpPr>
          <p:nvPr/>
        </p:nvSpPr>
        <p:spPr bwMode="auto">
          <a:xfrm>
            <a:off x="3043238" y="1157288"/>
            <a:ext cx="5705475" cy="14573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Very high melting points because each atom is bound by strong covalent bonds. Many covalent bonds must be broken if the solid is to be melted and a large amount of thermal energy is required for this. </a:t>
            </a:r>
          </a:p>
        </p:txBody>
      </p:sp>
      <p:sp useBgFill="1">
        <p:nvSpPr>
          <p:cNvPr id="68620" name="Rectangle 12"/>
          <p:cNvSpPr>
            <a:spLocks noChangeArrowheads="1"/>
          </p:cNvSpPr>
          <p:nvPr/>
        </p:nvSpPr>
        <p:spPr bwMode="auto">
          <a:xfrm>
            <a:off x="1042988" y="1157288"/>
            <a:ext cx="2000250" cy="14398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Melting point </a:t>
            </a:r>
          </a:p>
          <a:p>
            <a:pPr marL="342900" indent="-342900" algn="ctr">
              <a:spcBef>
                <a:spcPct val="0"/>
              </a:spcBef>
              <a:buClrTx/>
              <a:buSzTx/>
              <a:buFontTx/>
              <a:buNone/>
            </a:pPr>
            <a:r>
              <a:rPr lang="en-US" sz="1800" dirty="0"/>
              <a:t>and boiling point</a:t>
            </a:r>
          </a:p>
        </p:txBody>
      </p:sp>
      <p:sp useBgFill="1">
        <p:nvSpPr>
          <p:cNvPr id="68621" name="Rectangle 13"/>
          <p:cNvSpPr>
            <a:spLocks noChangeArrowheads="1"/>
          </p:cNvSpPr>
          <p:nvPr/>
        </p:nvSpPr>
        <p:spPr bwMode="auto">
          <a:xfrm>
            <a:off x="3043238" y="723900"/>
            <a:ext cx="5705475" cy="4159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68622" name="Rectangle 14"/>
          <p:cNvSpPr>
            <a:spLocks noChangeArrowheads="1"/>
          </p:cNvSpPr>
          <p:nvPr/>
        </p:nvSpPr>
        <p:spPr bwMode="auto">
          <a:xfrm>
            <a:off x="1042988" y="723900"/>
            <a:ext cx="2000250" cy="4159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68623" name="Line 15"/>
          <p:cNvSpPr>
            <a:spLocks noChangeShapeType="1"/>
          </p:cNvSpPr>
          <p:nvPr/>
        </p:nvSpPr>
        <p:spPr bwMode="auto">
          <a:xfrm>
            <a:off x="1042988" y="1139825"/>
            <a:ext cx="7705725"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4" name="Line 16"/>
          <p:cNvSpPr>
            <a:spLocks noChangeShapeType="1"/>
          </p:cNvSpPr>
          <p:nvPr/>
        </p:nvSpPr>
        <p:spPr bwMode="auto">
          <a:xfrm>
            <a:off x="1042988" y="6629400"/>
            <a:ext cx="7705725"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5" name="Line 17"/>
          <p:cNvSpPr>
            <a:spLocks noChangeShapeType="1"/>
          </p:cNvSpPr>
          <p:nvPr/>
        </p:nvSpPr>
        <p:spPr bwMode="auto">
          <a:xfrm>
            <a:off x="1042988" y="1012825"/>
            <a:ext cx="0" cy="5616575"/>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6" name="Line 18"/>
          <p:cNvSpPr>
            <a:spLocks noChangeShapeType="1"/>
          </p:cNvSpPr>
          <p:nvPr/>
        </p:nvSpPr>
        <p:spPr bwMode="auto">
          <a:xfrm>
            <a:off x="8748713" y="1012825"/>
            <a:ext cx="0" cy="5616575"/>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p:nvSpPr>
          <p:cNvPr id="2" name="TextBox 1"/>
          <p:cNvSpPr txBox="1"/>
          <p:nvPr/>
        </p:nvSpPr>
        <p:spPr>
          <a:xfrm>
            <a:off x="152400" y="45204"/>
            <a:ext cx="8915400" cy="707886"/>
          </a:xfrm>
          <a:prstGeom prst="rect">
            <a:avLst/>
          </a:prstGeom>
          <a:noFill/>
        </p:spPr>
        <p:txBody>
          <a:bodyPr wrap="square" rtlCol="0">
            <a:spAutoFit/>
          </a:bodyPr>
          <a:lstStyle/>
          <a:p>
            <a:pPr algn="ctr"/>
            <a:r>
              <a:rPr lang="en-US" sz="4000" b="1" dirty="0"/>
              <a:t>Covalent  Materials Also Strong Bonds</a:t>
            </a:r>
          </a:p>
        </p:txBody>
      </p:sp>
      <p:sp>
        <p:nvSpPr>
          <p:cNvPr id="3" name="TextBox 2"/>
          <p:cNvSpPr txBox="1"/>
          <p:nvPr/>
        </p:nvSpPr>
        <p:spPr>
          <a:xfrm>
            <a:off x="0" y="2856885"/>
            <a:ext cx="1447800" cy="1200329"/>
          </a:xfrm>
          <a:prstGeom prst="rect">
            <a:avLst/>
          </a:prstGeom>
          <a:noFill/>
        </p:spPr>
        <p:txBody>
          <a:bodyPr wrap="square" rtlCol="0">
            <a:spAutoFit/>
          </a:bodyPr>
          <a:lstStyle/>
          <a:p>
            <a:pPr algn="ctr"/>
            <a:r>
              <a:rPr lang="en-US" dirty="0">
                <a:solidFill>
                  <a:srgbClr val="FF0000"/>
                </a:solidFill>
              </a:rPr>
              <a:t>Which do you think is more conducting?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613" name="Rectangle 5"/>
          <p:cNvSpPr>
            <a:spLocks noChangeArrowheads="1"/>
          </p:cNvSpPr>
          <p:nvPr/>
        </p:nvSpPr>
        <p:spPr bwMode="auto">
          <a:xfrm>
            <a:off x="3043238" y="5400675"/>
            <a:ext cx="5705475" cy="12287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en-US" sz="1800" dirty="0"/>
              <a:t>	Covalent network substances are brittle. If sufficient force is applied to a crystal, covalent bond are broken as the lattice is distorted. Shattering occurs rather than deformation of a shape.</a:t>
            </a:r>
            <a:r>
              <a:rPr lang="en-US" sz="2500" dirty="0">
                <a:latin typeface="Verdana" pitchFamily="34" charset="0"/>
              </a:rPr>
              <a:t> </a:t>
            </a:r>
          </a:p>
        </p:txBody>
      </p:sp>
      <p:sp useBgFill="1">
        <p:nvSpPr>
          <p:cNvPr id="68614" name="Rectangle 6"/>
          <p:cNvSpPr>
            <a:spLocks noChangeArrowheads="1"/>
          </p:cNvSpPr>
          <p:nvPr/>
        </p:nvSpPr>
        <p:spPr bwMode="auto">
          <a:xfrm>
            <a:off x="1042988" y="5400675"/>
            <a:ext cx="2000250" cy="12287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Brittleness</a:t>
            </a:r>
          </a:p>
        </p:txBody>
      </p:sp>
      <p:sp useBgFill="1">
        <p:nvSpPr>
          <p:cNvPr id="68615" name="Rectangle 7"/>
          <p:cNvSpPr>
            <a:spLocks noChangeArrowheads="1"/>
          </p:cNvSpPr>
          <p:nvPr/>
        </p:nvSpPr>
        <p:spPr bwMode="auto">
          <a:xfrm>
            <a:off x="3043238" y="4170363"/>
            <a:ext cx="5705475" cy="123031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l">
              <a:spcBef>
                <a:spcPct val="0"/>
              </a:spcBef>
              <a:buClrTx/>
              <a:buSzTx/>
              <a:buFontTx/>
              <a:buNone/>
            </a:pPr>
            <a:r>
              <a:rPr lang="en-US" sz="1800"/>
              <a:t>	They are hard because the atoms are strongly bound in the lattice, and are not easily displaced.</a:t>
            </a:r>
            <a:r>
              <a:rPr lang="en-US" sz="2500">
                <a:latin typeface="Verdana" pitchFamily="34" charset="0"/>
              </a:rPr>
              <a:t> </a:t>
            </a:r>
          </a:p>
        </p:txBody>
      </p:sp>
      <p:sp useBgFill="1">
        <p:nvSpPr>
          <p:cNvPr id="68616" name="Rectangle 8"/>
          <p:cNvSpPr>
            <a:spLocks noChangeArrowheads="1"/>
          </p:cNvSpPr>
          <p:nvPr/>
        </p:nvSpPr>
        <p:spPr bwMode="auto">
          <a:xfrm>
            <a:off x="1042988" y="4170363"/>
            <a:ext cx="2000250" cy="123031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Hardness</a:t>
            </a:r>
          </a:p>
        </p:txBody>
      </p:sp>
      <p:sp useBgFill="1">
        <p:nvSpPr>
          <p:cNvPr id="68617" name="Rectangle 9"/>
          <p:cNvSpPr>
            <a:spLocks noChangeArrowheads="1"/>
          </p:cNvSpPr>
          <p:nvPr/>
        </p:nvSpPr>
        <p:spPr bwMode="auto">
          <a:xfrm>
            <a:off x="3043238" y="2657475"/>
            <a:ext cx="5705475" cy="1512888"/>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en-US" sz="2200" dirty="0"/>
              <a:t>	</a:t>
            </a:r>
            <a:r>
              <a:rPr lang="en-US" sz="1800" dirty="0">
                <a:solidFill>
                  <a:srgbClr val="FF0000"/>
                </a:solidFill>
              </a:rPr>
              <a:t>Poor conductors </a:t>
            </a:r>
            <a:r>
              <a:rPr lang="en-US" sz="1800" dirty="0"/>
              <a:t>because electrons are held either on the atoms or within covalent bonds.</a:t>
            </a:r>
            <a:r>
              <a:rPr lang="tr-TR" sz="1800" dirty="0"/>
              <a:t> </a:t>
            </a:r>
            <a:r>
              <a:rPr lang="en-US" sz="1800" dirty="0"/>
              <a:t>They cannot move through the lattice.</a:t>
            </a:r>
            <a:r>
              <a:rPr lang="tr-TR" sz="1800" dirty="0"/>
              <a:t> </a:t>
            </a:r>
            <a:endParaRPr lang="en-US" sz="1800" dirty="0"/>
          </a:p>
        </p:txBody>
      </p:sp>
      <p:sp useBgFill="1">
        <p:nvSpPr>
          <p:cNvPr id="68618" name="Rectangle 10"/>
          <p:cNvSpPr>
            <a:spLocks noChangeArrowheads="1"/>
          </p:cNvSpPr>
          <p:nvPr/>
        </p:nvSpPr>
        <p:spPr bwMode="auto">
          <a:xfrm>
            <a:off x="1042988" y="2657475"/>
            <a:ext cx="2000250" cy="1512888"/>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a:t>Electrical</a:t>
            </a:r>
          </a:p>
          <a:p>
            <a:pPr marL="342900" indent="-342900" algn="ctr">
              <a:spcBef>
                <a:spcPct val="0"/>
              </a:spcBef>
              <a:buClrTx/>
              <a:buSzTx/>
              <a:buFontTx/>
              <a:buNone/>
            </a:pPr>
            <a:r>
              <a:rPr lang="en-US" sz="1800"/>
              <a:t>conductivity</a:t>
            </a:r>
          </a:p>
        </p:txBody>
      </p:sp>
      <p:sp useBgFill="1">
        <p:nvSpPr>
          <p:cNvPr id="68619" name="Rectangle 11"/>
          <p:cNvSpPr>
            <a:spLocks noChangeArrowheads="1"/>
          </p:cNvSpPr>
          <p:nvPr/>
        </p:nvSpPr>
        <p:spPr bwMode="auto">
          <a:xfrm>
            <a:off x="3043238" y="1157288"/>
            <a:ext cx="5705475" cy="14573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spcBef>
                <a:spcPct val="0"/>
              </a:spcBef>
              <a:buClrTx/>
              <a:buSzTx/>
              <a:buFontTx/>
              <a:buNone/>
            </a:pPr>
            <a:r>
              <a:rPr lang="tr-TR" sz="1800"/>
              <a:t>	</a:t>
            </a:r>
            <a:r>
              <a:rPr lang="en-US" sz="1800"/>
              <a:t>Very high melting points because each atom is bound by strong covalent bonds. Many covalent bonds must be broken if the solid is to be melted and a large amount of thermal energy is required for this. </a:t>
            </a:r>
          </a:p>
        </p:txBody>
      </p:sp>
      <p:sp useBgFill="1">
        <p:nvSpPr>
          <p:cNvPr id="68620" name="Rectangle 12"/>
          <p:cNvSpPr>
            <a:spLocks noChangeArrowheads="1"/>
          </p:cNvSpPr>
          <p:nvPr/>
        </p:nvSpPr>
        <p:spPr bwMode="auto">
          <a:xfrm>
            <a:off x="1042988" y="1157288"/>
            <a:ext cx="2000250" cy="1439862"/>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1800" dirty="0"/>
              <a:t>Melting point </a:t>
            </a:r>
          </a:p>
          <a:p>
            <a:pPr marL="342900" indent="-342900" algn="ctr">
              <a:spcBef>
                <a:spcPct val="0"/>
              </a:spcBef>
              <a:buClrTx/>
              <a:buSzTx/>
              <a:buFontTx/>
              <a:buNone/>
            </a:pPr>
            <a:r>
              <a:rPr lang="en-US" sz="1800" dirty="0"/>
              <a:t>and boiling point</a:t>
            </a:r>
          </a:p>
        </p:txBody>
      </p:sp>
      <p:sp useBgFill="1">
        <p:nvSpPr>
          <p:cNvPr id="68621" name="Rectangle 13"/>
          <p:cNvSpPr>
            <a:spLocks noChangeArrowheads="1"/>
          </p:cNvSpPr>
          <p:nvPr/>
        </p:nvSpPr>
        <p:spPr bwMode="auto">
          <a:xfrm>
            <a:off x="3043238" y="723900"/>
            <a:ext cx="5705475" cy="4159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Explanation</a:t>
            </a:r>
            <a:endParaRPr lang="en-US" sz="2000"/>
          </a:p>
        </p:txBody>
      </p:sp>
      <p:sp useBgFill="1">
        <p:nvSpPr>
          <p:cNvPr id="68622" name="Rectangle 14"/>
          <p:cNvSpPr>
            <a:spLocks noChangeArrowheads="1"/>
          </p:cNvSpPr>
          <p:nvPr/>
        </p:nvSpPr>
        <p:spPr bwMode="auto">
          <a:xfrm>
            <a:off x="1042988" y="723900"/>
            <a:ext cx="2000250" cy="415925"/>
          </a:xfrm>
          <a:prstGeom prst="rect">
            <a:avLst/>
          </a:prstGeom>
          <a:ln w="57150" cmpd="thickThin" algn="ctr">
            <a:noFill/>
            <a:miter lim="800000"/>
            <a:headEnd/>
            <a:tailEnd/>
          </a:ln>
          <a:effectLst>
            <a:prstShdw prst="shdw17" dist="17961" dir="2700000">
              <a:schemeClr val="bg1">
                <a:gamma/>
                <a:shade val="60000"/>
                <a:invGamma/>
              </a:schemeClr>
            </a:prstShdw>
          </a:effectLst>
        </p:spPr>
        <p:txBody>
          <a:bodyPr anchor="ctr"/>
          <a:lstStyle/>
          <a:p>
            <a:pPr marL="342900" indent="-342900" algn="ctr">
              <a:spcBef>
                <a:spcPct val="0"/>
              </a:spcBef>
              <a:buClrTx/>
              <a:buSzTx/>
              <a:buFontTx/>
              <a:buNone/>
            </a:pPr>
            <a:r>
              <a:rPr lang="en-US" sz="2000" b="1"/>
              <a:t>Property</a:t>
            </a:r>
            <a:endParaRPr lang="en-US" sz="2000"/>
          </a:p>
        </p:txBody>
      </p:sp>
      <p:sp useBgFill="1">
        <p:nvSpPr>
          <p:cNvPr id="68623" name="Line 15"/>
          <p:cNvSpPr>
            <a:spLocks noChangeShapeType="1"/>
          </p:cNvSpPr>
          <p:nvPr/>
        </p:nvSpPr>
        <p:spPr bwMode="auto">
          <a:xfrm>
            <a:off x="1042988" y="1139825"/>
            <a:ext cx="7705725"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4" name="Line 16"/>
          <p:cNvSpPr>
            <a:spLocks noChangeShapeType="1"/>
          </p:cNvSpPr>
          <p:nvPr/>
        </p:nvSpPr>
        <p:spPr bwMode="auto">
          <a:xfrm>
            <a:off x="1042988" y="6629400"/>
            <a:ext cx="7705725" cy="0"/>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5" name="Line 17"/>
          <p:cNvSpPr>
            <a:spLocks noChangeShapeType="1"/>
          </p:cNvSpPr>
          <p:nvPr/>
        </p:nvSpPr>
        <p:spPr bwMode="auto">
          <a:xfrm>
            <a:off x="1042988" y="1012825"/>
            <a:ext cx="0" cy="5616575"/>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useBgFill="1">
        <p:nvSpPr>
          <p:cNvPr id="68626" name="Line 18"/>
          <p:cNvSpPr>
            <a:spLocks noChangeShapeType="1"/>
          </p:cNvSpPr>
          <p:nvPr/>
        </p:nvSpPr>
        <p:spPr bwMode="auto">
          <a:xfrm>
            <a:off x="8748713" y="1012825"/>
            <a:ext cx="0" cy="5616575"/>
          </a:xfrm>
          <a:prstGeom prst="line">
            <a:avLst/>
          </a:prstGeom>
          <a:ln w="57150" cmpd="thickThin">
            <a:noFill/>
            <a:round/>
            <a:headEnd type="diamond" w="med" len="med"/>
            <a:tailEnd type="diamond" w="med" len="med"/>
          </a:ln>
          <a:effectLst>
            <a:prstShdw prst="shdw17" dist="17961" dir="2700000">
              <a:schemeClr val="bg1">
                <a:gamma/>
                <a:shade val="60000"/>
                <a:invGamma/>
              </a:schemeClr>
            </a:prstShdw>
          </a:effectLst>
        </p:spPr>
        <p:txBody>
          <a:bodyPr/>
          <a:lstStyle/>
          <a:p>
            <a:endParaRPr lang="en-US"/>
          </a:p>
        </p:txBody>
      </p:sp>
      <p:sp>
        <p:nvSpPr>
          <p:cNvPr id="2" name="TextBox 1"/>
          <p:cNvSpPr txBox="1"/>
          <p:nvPr/>
        </p:nvSpPr>
        <p:spPr>
          <a:xfrm>
            <a:off x="152400" y="45204"/>
            <a:ext cx="8915400" cy="707886"/>
          </a:xfrm>
          <a:prstGeom prst="rect">
            <a:avLst/>
          </a:prstGeom>
          <a:noFill/>
        </p:spPr>
        <p:txBody>
          <a:bodyPr wrap="square" rtlCol="0">
            <a:spAutoFit/>
          </a:bodyPr>
          <a:lstStyle/>
          <a:p>
            <a:pPr algn="ctr"/>
            <a:r>
              <a:rPr lang="en-US" sz="4000" b="1" dirty="0"/>
              <a:t>Covalent  Materials Also Strong Bonds</a:t>
            </a:r>
          </a:p>
        </p:txBody>
      </p:sp>
      <p:sp>
        <p:nvSpPr>
          <p:cNvPr id="3" name="TextBox 2"/>
          <p:cNvSpPr txBox="1"/>
          <p:nvPr/>
        </p:nvSpPr>
        <p:spPr>
          <a:xfrm>
            <a:off x="0" y="2856885"/>
            <a:ext cx="1447800" cy="1200329"/>
          </a:xfrm>
          <a:prstGeom prst="rect">
            <a:avLst/>
          </a:prstGeom>
          <a:noFill/>
        </p:spPr>
        <p:txBody>
          <a:bodyPr wrap="square" rtlCol="0">
            <a:spAutoFit/>
          </a:bodyPr>
          <a:lstStyle/>
          <a:p>
            <a:pPr algn="ctr"/>
            <a:r>
              <a:rPr lang="en-US" dirty="0">
                <a:solidFill>
                  <a:srgbClr val="FF0000"/>
                </a:solidFill>
              </a:rPr>
              <a:t>Which do you think is more conducting?</a:t>
            </a:r>
          </a:p>
        </p:txBody>
      </p:sp>
      <p:pic>
        <p:nvPicPr>
          <p:cNvPr id="4" name="Picture 3"/>
          <p:cNvPicPr>
            <a:picLocks noChangeAspect="1"/>
          </p:cNvPicPr>
          <p:nvPr/>
        </p:nvPicPr>
        <p:blipFill>
          <a:blip r:embed="rId3"/>
          <a:stretch>
            <a:fillRect/>
          </a:stretch>
        </p:blipFill>
        <p:spPr>
          <a:xfrm>
            <a:off x="-14048" y="1626573"/>
            <a:ext cx="1247925" cy="1228726"/>
          </a:xfrm>
          <a:prstGeom prst="rect">
            <a:avLst/>
          </a:prstGeom>
        </p:spPr>
      </p:pic>
      <p:pic>
        <p:nvPicPr>
          <p:cNvPr id="5" name="Picture 4"/>
          <p:cNvPicPr>
            <a:picLocks noChangeAspect="1"/>
          </p:cNvPicPr>
          <p:nvPr/>
        </p:nvPicPr>
        <p:blipFill>
          <a:blip r:embed="rId4"/>
          <a:stretch>
            <a:fillRect/>
          </a:stretch>
        </p:blipFill>
        <p:spPr>
          <a:xfrm>
            <a:off x="10160" y="4016241"/>
            <a:ext cx="1285534" cy="1184860"/>
          </a:xfrm>
          <a:prstGeom prst="rect">
            <a:avLst/>
          </a:prstGeom>
        </p:spPr>
      </p:pic>
    </p:spTree>
    <p:extLst>
      <p:ext uri="{BB962C8B-B14F-4D97-AF65-F5344CB8AC3E}">
        <p14:creationId xmlns:p14="http://schemas.microsoft.com/office/powerpoint/2010/main" val="30500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
            <a:extLst>
              <a:ext uri="{FF2B5EF4-FFF2-40B4-BE49-F238E27FC236}">
                <a16:creationId xmlns:a16="http://schemas.microsoft.com/office/drawing/2014/main" id="{CBEDFCDB-61CC-11B8-2E39-B24B1573E8AA}"/>
              </a:ext>
            </a:extLst>
          </p:cNvPr>
          <p:cNvSpPr>
            <a:spLocks noChangeArrowheads="1"/>
          </p:cNvSpPr>
          <p:nvPr/>
        </p:nvSpPr>
        <p:spPr bwMode="auto">
          <a:xfrm>
            <a:off x="1258888" y="1341438"/>
            <a:ext cx="7634287" cy="431800"/>
          </a:xfrm>
          <a:prstGeom prst="rect">
            <a:avLst/>
          </a:prstGeom>
          <a:gradFill rotWithShape="1">
            <a:gsLst>
              <a:gs pos="0">
                <a:schemeClr val="bg1">
                  <a:alpha val="10001"/>
                </a:schemeClr>
              </a:gs>
              <a:gs pos="100000">
                <a:schemeClr val="accent1">
                  <a:alpha val="7999"/>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useBgFill="1">
        <p:nvSpPr>
          <p:cNvPr id="64515" name="Rectangle 3">
            <a:extLst>
              <a:ext uri="{FF2B5EF4-FFF2-40B4-BE49-F238E27FC236}">
                <a16:creationId xmlns:a16="http://schemas.microsoft.com/office/drawing/2014/main" id="{627AE940-2AB5-D8B0-77C6-A3CFD4D30791}"/>
              </a:ext>
            </a:extLst>
          </p:cNvPr>
          <p:cNvSpPr>
            <a:spLocks noGrp="1" noChangeArrowheads="1"/>
          </p:cNvSpPr>
          <p:nvPr>
            <p:ph type="body" idx="1"/>
          </p:nvPr>
        </p:nvSpPr>
        <p:spPr>
          <a:xfrm>
            <a:off x="22225" y="1125538"/>
            <a:ext cx="8512175" cy="6172200"/>
          </a:xfrm>
        </p:spPr>
        <p:txBody>
          <a:bodyPr/>
          <a:lstStyle/>
          <a:p>
            <a:pPr algn="just"/>
            <a:r>
              <a:rPr lang="en-US" altLang="en-US" sz="2400">
                <a:latin typeface="Arial" panose="020B0604020202020204" pitchFamily="34" charset="0"/>
              </a:rPr>
              <a:t>All conduction e</a:t>
            </a:r>
            <a:r>
              <a:rPr lang="en-US" altLang="en-US" sz="2400" baseline="30000">
                <a:latin typeface="Arial" panose="020B0604020202020204" pitchFamily="34" charset="0"/>
              </a:rPr>
              <a:t>-</a:t>
            </a:r>
            <a:r>
              <a:rPr lang="en-US" altLang="en-US" sz="2400">
                <a:latin typeface="Arial" panose="020B0604020202020204" pitchFamily="34" charset="0"/>
              </a:rPr>
              <a:t>s in a metal combine to form a sea of electrons that move freely between cores </a:t>
            </a:r>
            <a:r>
              <a:rPr lang="en-US" altLang="en-US" sz="2400">
                <a:latin typeface="Arial" panose="020B0604020202020204" pitchFamily="34" charset="0"/>
                <a:sym typeface="Symbol" panose="05050102010706020507" pitchFamily="18" charset="2"/>
              </a:rPr>
              <a:t> </a:t>
            </a:r>
            <a:r>
              <a:rPr lang="en-US" altLang="en-US" sz="2400">
                <a:solidFill>
                  <a:srgbClr val="000000"/>
                </a:solidFill>
                <a:latin typeface="Arial" panose="020B0604020202020204" pitchFamily="34" charset="0"/>
                <a:cs typeface="Arial" panose="020B0604020202020204" pitchFamily="34" charset="0"/>
              </a:rPr>
              <a:t>high electrical and thermal conductivity. </a:t>
            </a:r>
          </a:p>
        </p:txBody>
      </p:sp>
      <p:sp>
        <p:nvSpPr>
          <p:cNvPr id="36" name="Rectangle 5">
            <a:extLst>
              <a:ext uri="{FF2B5EF4-FFF2-40B4-BE49-F238E27FC236}">
                <a16:creationId xmlns:a16="http://schemas.microsoft.com/office/drawing/2014/main" id="{D17E6E07-B560-9D79-8995-39A95C0178CB}"/>
              </a:ext>
            </a:extLst>
          </p:cNvPr>
          <p:cNvSpPr>
            <a:spLocks noGrp="1" noChangeArrowheads="1"/>
          </p:cNvSpPr>
          <p:nvPr>
            <p:ph type="title"/>
          </p:nvPr>
        </p:nvSpPr>
        <p:spPr>
          <a:xfrm>
            <a:off x="1866900" y="-76200"/>
            <a:ext cx="7313613" cy="1143000"/>
          </a:xfrm>
        </p:spPr>
        <p:txBody>
          <a:bodyPr/>
          <a:lstStyle/>
          <a:p>
            <a:pPr>
              <a:defRPr/>
            </a:pPr>
            <a:r>
              <a:rPr lang="tr-TR" b="1" dirty="0">
                <a:effectLst>
                  <a:outerShdw blurRad="38100" dist="38100" dir="2700000" algn="tl">
                    <a:srgbClr val="C0C0C0"/>
                  </a:outerShdw>
                </a:effectLst>
              </a:rPr>
              <a:t>METALLIC </a:t>
            </a:r>
            <a:r>
              <a:rPr lang="en-US" b="1" dirty="0">
                <a:effectLst>
                  <a:outerShdw blurRad="38100" dist="38100" dir="2700000" algn="tl">
                    <a:srgbClr val="C0C0C0"/>
                  </a:outerShdw>
                </a:effectLst>
              </a:rPr>
              <a:t>PROPERTIES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
            <a:extLst>
              <a:ext uri="{FF2B5EF4-FFF2-40B4-BE49-F238E27FC236}">
                <a16:creationId xmlns:a16="http://schemas.microsoft.com/office/drawing/2014/main" id="{1FAE6346-6822-95C1-62E3-CC0910AC97E6}"/>
              </a:ext>
            </a:extLst>
          </p:cNvPr>
          <p:cNvSpPr>
            <a:spLocks noChangeArrowheads="1"/>
          </p:cNvSpPr>
          <p:nvPr/>
        </p:nvSpPr>
        <p:spPr bwMode="auto">
          <a:xfrm>
            <a:off x="1258888" y="1341438"/>
            <a:ext cx="7634287" cy="431800"/>
          </a:xfrm>
          <a:prstGeom prst="rect">
            <a:avLst/>
          </a:prstGeom>
          <a:gradFill rotWithShape="1">
            <a:gsLst>
              <a:gs pos="0">
                <a:schemeClr val="bg1">
                  <a:alpha val="10001"/>
                </a:schemeClr>
              </a:gs>
              <a:gs pos="100000">
                <a:schemeClr val="accent1">
                  <a:alpha val="7999"/>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useBgFill="1">
        <p:nvSpPr>
          <p:cNvPr id="64515" name="Rectangle 3">
            <a:extLst>
              <a:ext uri="{FF2B5EF4-FFF2-40B4-BE49-F238E27FC236}">
                <a16:creationId xmlns:a16="http://schemas.microsoft.com/office/drawing/2014/main" id="{BCA63F74-F246-CB5F-7B07-FCEFB73CEBAB}"/>
              </a:ext>
            </a:extLst>
          </p:cNvPr>
          <p:cNvSpPr>
            <a:spLocks noGrp="1" noChangeArrowheads="1"/>
          </p:cNvSpPr>
          <p:nvPr>
            <p:ph type="body" idx="1"/>
          </p:nvPr>
        </p:nvSpPr>
        <p:spPr>
          <a:xfrm>
            <a:off x="22225" y="1125538"/>
            <a:ext cx="8512175" cy="6172200"/>
          </a:xfrm>
        </p:spPr>
        <p:txBody>
          <a:bodyPr/>
          <a:lstStyle/>
          <a:p>
            <a:pPr algn="just"/>
            <a:r>
              <a:rPr lang="en-US" altLang="en-US" sz="2400">
                <a:latin typeface="Arial" panose="020B0604020202020204" pitchFamily="34" charset="0"/>
              </a:rPr>
              <a:t>All conduction e</a:t>
            </a:r>
            <a:r>
              <a:rPr lang="en-US" altLang="en-US" sz="2400" baseline="30000">
                <a:latin typeface="Arial" panose="020B0604020202020204" pitchFamily="34" charset="0"/>
              </a:rPr>
              <a:t>-</a:t>
            </a:r>
            <a:r>
              <a:rPr lang="en-US" altLang="en-US" sz="2400">
                <a:latin typeface="Arial" panose="020B0604020202020204" pitchFamily="34" charset="0"/>
              </a:rPr>
              <a:t>s in a metal combine to form a sea of electrons that move freely between cores </a:t>
            </a:r>
            <a:r>
              <a:rPr lang="en-US" altLang="en-US" sz="2400">
                <a:latin typeface="Arial" panose="020B0604020202020204" pitchFamily="34" charset="0"/>
                <a:sym typeface="Symbol" panose="05050102010706020507" pitchFamily="18" charset="2"/>
              </a:rPr>
              <a:t> </a:t>
            </a:r>
            <a:r>
              <a:rPr lang="en-US" altLang="en-US" sz="2400">
                <a:solidFill>
                  <a:srgbClr val="000000"/>
                </a:solidFill>
                <a:latin typeface="Arial" panose="020B0604020202020204" pitchFamily="34" charset="0"/>
                <a:cs typeface="Arial" panose="020B0604020202020204" pitchFamily="34" charset="0"/>
              </a:rPr>
              <a:t>high electrical and thermal conductivity. </a:t>
            </a:r>
          </a:p>
          <a:p>
            <a:pPr algn="just"/>
            <a:r>
              <a:rPr lang="en-US" altLang="en-US" sz="2400">
                <a:latin typeface="Arial" panose="020B0604020202020204" pitchFamily="34" charset="0"/>
              </a:rPr>
              <a:t>More electrons=stronger attraction. Means melting and boiling points are higher, and metal is stronger and harder. </a:t>
            </a:r>
          </a:p>
          <a:p>
            <a:pPr algn="just"/>
            <a:r>
              <a:rPr lang="en-US" altLang="en-US" sz="2400">
                <a:latin typeface="Arial" panose="020B0604020202020204" pitchFamily="34" charset="0"/>
              </a:rPr>
              <a:t>The free electrons act as the bond (or a “glue”) between the positive ions. </a:t>
            </a:r>
          </a:p>
        </p:txBody>
      </p:sp>
      <p:sp>
        <p:nvSpPr>
          <p:cNvPr id="36" name="Rectangle 5">
            <a:extLst>
              <a:ext uri="{FF2B5EF4-FFF2-40B4-BE49-F238E27FC236}">
                <a16:creationId xmlns:a16="http://schemas.microsoft.com/office/drawing/2014/main" id="{A606DE96-D14E-7509-2C9D-819A69926DA0}"/>
              </a:ext>
            </a:extLst>
          </p:cNvPr>
          <p:cNvSpPr>
            <a:spLocks noGrp="1" noChangeArrowheads="1"/>
          </p:cNvSpPr>
          <p:nvPr>
            <p:ph type="title"/>
          </p:nvPr>
        </p:nvSpPr>
        <p:spPr>
          <a:xfrm>
            <a:off x="1866900" y="-76200"/>
            <a:ext cx="7313613" cy="1143000"/>
          </a:xfrm>
        </p:spPr>
        <p:txBody>
          <a:bodyPr/>
          <a:lstStyle/>
          <a:p>
            <a:pPr>
              <a:defRPr/>
            </a:pPr>
            <a:r>
              <a:rPr lang="tr-TR" b="1" dirty="0">
                <a:effectLst>
                  <a:outerShdw blurRad="38100" dist="38100" dir="2700000" algn="tl">
                    <a:srgbClr val="C0C0C0"/>
                  </a:outerShdw>
                </a:effectLst>
              </a:rPr>
              <a:t>METALLIC </a:t>
            </a:r>
            <a:r>
              <a:rPr lang="en-US" b="1" dirty="0">
                <a:effectLst>
                  <a:outerShdw blurRad="38100" dist="38100" dir="2700000" algn="tl">
                    <a:srgbClr val="C0C0C0"/>
                  </a:outerShdw>
                </a:effectLst>
              </a:rPr>
              <a:t>PROPERTIES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
            <a:extLst>
              <a:ext uri="{FF2B5EF4-FFF2-40B4-BE49-F238E27FC236}">
                <a16:creationId xmlns:a16="http://schemas.microsoft.com/office/drawing/2014/main" id="{7CD78DAD-B4EF-0FAE-69FE-410CCE46C1BB}"/>
              </a:ext>
            </a:extLst>
          </p:cNvPr>
          <p:cNvSpPr>
            <a:spLocks noChangeArrowheads="1"/>
          </p:cNvSpPr>
          <p:nvPr/>
        </p:nvSpPr>
        <p:spPr bwMode="auto">
          <a:xfrm>
            <a:off x="1258888" y="1341438"/>
            <a:ext cx="7634287" cy="431800"/>
          </a:xfrm>
          <a:prstGeom prst="rect">
            <a:avLst/>
          </a:prstGeom>
          <a:gradFill rotWithShape="1">
            <a:gsLst>
              <a:gs pos="0">
                <a:schemeClr val="bg1">
                  <a:alpha val="10001"/>
                </a:schemeClr>
              </a:gs>
              <a:gs pos="100000">
                <a:schemeClr val="accent1">
                  <a:alpha val="7999"/>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useBgFill="1">
        <p:nvSpPr>
          <p:cNvPr id="64515" name="Rectangle 3">
            <a:extLst>
              <a:ext uri="{FF2B5EF4-FFF2-40B4-BE49-F238E27FC236}">
                <a16:creationId xmlns:a16="http://schemas.microsoft.com/office/drawing/2014/main" id="{63833D75-DB08-00AA-D14E-51234BECFC24}"/>
              </a:ext>
            </a:extLst>
          </p:cNvPr>
          <p:cNvSpPr>
            <a:spLocks noGrp="1" noChangeArrowheads="1"/>
          </p:cNvSpPr>
          <p:nvPr>
            <p:ph type="body" idx="1"/>
          </p:nvPr>
        </p:nvSpPr>
        <p:spPr>
          <a:xfrm>
            <a:off x="22225" y="1125538"/>
            <a:ext cx="8512175" cy="6172200"/>
          </a:xfrm>
        </p:spPr>
        <p:txBody>
          <a:bodyPr/>
          <a:lstStyle/>
          <a:p>
            <a:pPr algn="just"/>
            <a:r>
              <a:rPr lang="en-US" altLang="en-US" sz="2400">
                <a:latin typeface="Arial" panose="020B0604020202020204" pitchFamily="34" charset="0"/>
              </a:rPr>
              <a:t>All conduction e</a:t>
            </a:r>
            <a:r>
              <a:rPr lang="en-US" altLang="en-US" sz="2400" baseline="30000">
                <a:latin typeface="Arial" panose="020B0604020202020204" pitchFamily="34" charset="0"/>
              </a:rPr>
              <a:t>-</a:t>
            </a:r>
            <a:r>
              <a:rPr lang="en-US" altLang="en-US" sz="2400">
                <a:latin typeface="Arial" panose="020B0604020202020204" pitchFamily="34" charset="0"/>
              </a:rPr>
              <a:t>s in a metal combine to form a sea of electrons that move freely between cores </a:t>
            </a:r>
            <a:r>
              <a:rPr lang="en-US" altLang="en-US" sz="2400">
                <a:latin typeface="Arial" panose="020B0604020202020204" pitchFamily="34" charset="0"/>
                <a:sym typeface="Symbol" panose="05050102010706020507" pitchFamily="18" charset="2"/>
              </a:rPr>
              <a:t> </a:t>
            </a:r>
            <a:r>
              <a:rPr lang="en-US" altLang="en-US" sz="2400">
                <a:solidFill>
                  <a:srgbClr val="000000"/>
                </a:solidFill>
                <a:latin typeface="Arial" panose="020B0604020202020204" pitchFamily="34" charset="0"/>
                <a:cs typeface="Arial" panose="020B0604020202020204" pitchFamily="34" charset="0"/>
              </a:rPr>
              <a:t>high electrical and thermal conductivity. </a:t>
            </a:r>
          </a:p>
          <a:p>
            <a:pPr algn="just"/>
            <a:r>
              <a:rPr lang="en-US" altLang="en-US" sz="2400">
                <a:latin typeface="Arial" panose="020B0604020202020204" pitchFamily="34" charset="0"/>
              </a:rPr>
              <a:t>More electrons=stronger attraction. Means melting and boiling points are higher, and metal is stronger and harder. </a:t>
            </a:r>
          </a:p>
          <a:p>
            <a:pPr algn="just"/>
            <a:r>
              <a:rPr lang="en-US" altLang="en-US" sz="2400">
                <a:latin typeface="Arial" panose="020B0604020202020204" pitchFamily="34" charset="0"/>
              </a:rPr>
              <a:t>The free electrons act as the bond (or a “glue”) between the positive ions. </a:t>
            </a:r>
          </a:p>
          <a:p>
            <a:pPr algn="just"/>
            <a:r>
              <a:rPr lang="en-US" altLang="en-US" sz="2400">
                <a:latin typeface="Arial" panose="020B0604020202020204" pitchFamily="34" charset="0"/>
              </a:rPr>
              <a:t>This type of bonding is nondirectional and  </a:t>
            </a:r>
          </a:p>
          <a:p>
            <a:pPr algn="just">
              <a:buFont typeface="Wingdings" panose="05000000000000000000" pitchFamily="2" charset="2"/>
              <a:buNone/>
            </a:pPr>
            <a:r>
              <a:rPr lang="en-US" altLang="en-US" sz="2400">
                <a:latin typeface="Arial" panose="020B0604020202020204" pitchFamily="34" charset="0"/>
              </a:rPr>
              <a:t>	rather insensitive to structure. </a:t>
            </a:r>
          </a:p>
        </p:txBody>
      </p:sp>
      <p:sp>
        <p:nvSpPr>
          <p:cNvPr id="36" name="Rectangle 5">
            <a:extLst>
              <a:ext uri="{FF2B5EF4-FFF2-40B4-BE49-F238E27FC236}">
                <a16:creationId xmlns:a16="http://schemas.microsoft.com/office/drawing/2014/main" id="{AACE43E8-D136-EF83-4DD9-D4B0CB61F11C}"/>
              </a:ext>
            </a:extLst>
          </p:cNvPr>
          <p:cNvSpPr>
            <a:spLocks noGrp="1" noChangeArrowheads="1"/>
          </p:cNvSpPr>
          <p:nvPr>
            <p:ph type="title"/>
          </p:nvPr>
        </p:nvSpPr>
        <p:spPr>
          <a:xfrm>
            <a:off x="1866900" y="-76200"/>
            <a:ext cx="7313613" cy="1143000"/>
          </a:xfrm>
        </p:spPr>
        <p:txBody>
          <a:bodyPr/>
          <a:lstStyle/>
          <a:p>
            <a:pPr>
              <a:defRPr/>
            </a:pPr>
            <a:r>
              <a:rPr lang="tr-TR" b="1" dirty="0">
                <a:effectLst>
                  <a:outerShdw blurRad="38100" dist="38100" dir="2700000" algn="tl">
                    <a:srgbClr val="C0C0C0"/>
                  </a:outerShdw>
                </a:effectLst>
              </a:rPr>
              <a:t>METALLIC </a:t>
            </a:r>
            <a:r>
              <a:rPr lang="en-US" b="1" dirty="0">
                <a:effectLst>
                  <a:outerShdw blurRad="38100" dist="38100" dir="2700000" algn="tl">
                    <a:srgbClr val="C0C0C0"/>
                  </a:outerShdw>
                </a:effectLst>
              </a:rPr>
              <a:t>PROPERTIES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
            <a:extLst>
              <a:ext uri="{FF2B5EF4-FFF2-40B4-BE49-F238E27FC236}">
                <a16:creationId xmlns:a16="http://schemas.microsoft.com/office/drawing/2014/main" id="{123BF05E-39D0-EE99-5F27-65BC449B8875}"/>
              </a:ext>
            </a:extLst>
          </p:cNvPr>
          <p:cNvSpPr>
            <a:spLocks noChangeArrowheads="1"/>
          </p:cNvSpPr>
          <p:nvPr/>
        </p:nvSpPr>
        <p:spPr bwMode="auto">
          <a:xfrm>
            <a:off x="1258888" y="1341438"/>
            <a:ext cx="7634287" cy="431800"/>
          </a:xfrm>
          <a:prstGeom prst="rect">
            <a:avLst/>
          </a:prstGeom>
          <a:gradFill rotWithShape="1">
            <a:gsLst>
              <a:gs pos="0">
                <a:schemeClr val="bg1">
                  <a:alpha val="10001"/>
                </a:schemeClr>
              </a:gs>
              <a:gs pos="100000">
                <a:schemeClr val="accent1">
                  <a:alpha val="7999"/>
                </a:schemeClr>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SzTx/>
              <a:buFontTx/>
              <a:buNone/>
            </a:pPr>
            <a:endParaRPr lang="en-US" altLang="en-US" sz="1800"/>
          </a:p>
        </p:txBody>
      </p:sp>
      <p:sp useBgFill="1">
        <p:nvSpPr>
          <p:cNvPr id="64515" name="Rectangle 3">
            <a:extLst>
              <a:ext uri="{FF2B5EF4-FFF2-40B4-BE49-F238E27FC236}">
                <a16:creationId xmlns:a16="http://schemas.microsoft.com/office/drawing/2014/main" id="{C35BECD7-D172-FF7D-0B51-C46D7D50AE6D}"/>
              </a:ext>
            </a:extLst>
          </p:cNvPr>
          <p:cNvSpPr>
            <a:spLocks noGrp="1" noChangeArrowheads="1"/>
          </p:cNvSpPr>
          <p:nvPr>
            <p:ph type="body" idx="1"/>
          </p:nvPr>
        </p:nvSpPr>
        <p:spPr>
          <a:xfrm>
            <a:off x="22225" y="1125538"/>
            <a:ext cx="8512175" cy="6172200"/>
          </a:xfrm>
        </p:spPr>
        <p:txBody>
          <a:bodyPr/>
          <a:lstStyle/>
          <a:p>
            <a:pPr algn="just"/>
            <a:r>
              <a:rPr lang="en-US" altLang="en-US" sz="2400">
                <a:latin typeface="Arial" panose="020B0604020202020204" pitchFamily="34" charset="0"/>
              </a:rPr>
              <a:t>All conduction e</a:t>
            </a:r>
            <a:r>
              <a:rPr lang="en-US" altLang="en-US" sz="2400" baseline="30000">
                <a:latin typeface="Arial" panose="020B0604020202020204" pitchFamily="34" charset="0"/>
              </a:rPr>
              <a:t>-</a:t>
            </a:r>
            <a:r>
              <a:rPr lang="en-US" altLang="en-US" sz="2400">
                <a:latin typeface="Arial" panose="020B0604020202020204" pitchFamily="34" charset="0"/>
              </a:rPr>
              <a:t>s in a metal combine to form a sea of electrons that move freely between cores </a:t>
            </a:r>
            <a:r>
              <a:rPr lang="en-US" altLang="en-US" sz="2400">
                <a:latin typeface="Arial" panose="020B0604020202020204" pitchFamily="34" charset="0"/>
                <a:sym typeface="Symbol" panose="05050102010706020507" pitchFamily="18" charset="2"/>
              </a:rPr>
              <a:t> </a:t>
            </a:r>
            <a:r>
              <a:rPr lang="en-US" altLang="en-US" sz="2400">
                <a:solidFill>
                  <a:srgbClr val="000000"/>
                </a:solidFill>
                <a:latin typeface="Arial" panose="020B0604020202020204" pitchFamily="34" charset="0"/>
                <a:cs typeface="Arial" panose="020B0604020202020204" pitchFamily="34" charset="0"/>
              </a:rPr>
              <a:t>high electrical and thermal conductivity. </a:t>
            </a:r>
          </a:p>
          <a:p>
            <a:pPr algn="just"/>
            <a:r>
              <a:rPr lang="en-US" altLang="en-US" sz="2400">
                <a:latin typeface="Arial" panose="020B0604020202020204" pitchFamily="34" charset="0"/>
              </a:rPr>
              <a:t>More electrons=stronger attraction. Means melting and boiling points are higher, and metal is stronger and harder. </a:t>
            </a:r>
          </a:p>
          <a:p>
            <a:pPr algn="just"/>
            <a:r>
              <a:rPr lang="en-US" altLang="en-US" sz="2400">
                <a:latin typeface="Arial" panose="020B0604020202020204" pitchFamily="34" charset="0"/>
              </a:rPr>
              <a:t>The free electrons act as the bond (or a “glue”) between the positive ions. </a:t>
            </a:r>
          </a:p>
          <a:p>
            <a:pPr algn="just"/>
            <a:r>
              <a:rPr lang="en-US" altLang="en-US" sz="2400">
                <a:latin typeface="Arial" panose="020B0604020202020204" pitchFamily="34" charset="0"/>
              </a:rPr>
              <a:t>This type of bonding is nondirectional and  </a:t>
            </a:r>
          </a:p>
          <a:p>
            <a:pPr algn="just">
              <a:buFont typeface="Wingdings" panose="05000000000000000000" pitchFamily="2" charset="2"/>
              <a:buNone/>
            </a:pPr>
            <a:r>
              <a:rPr lang="en-US" altLang="en-US" sz="2400">
                <a:latin typeface="Arial" panose="020B0604020202020204" pitchFamily="34" charset="0"/>
              </a:rPr>
              <a:t>	rather insensitive to structure. </a:t>
            </a:r>
          </a:p>
          <a:p>
            <a:pPr algn="just"/>
            <a:r>
              <a:rPr lang="en-US" altLang="en-US" sz="2400">
                <a:latin typeface="Arial" panose="020B0604020202020204" pitchFamily="34" charset="0"/>
              </a:rPr>
              <a:t>As a result we have a high ductility of metals:  </a:t>
            </a:r>
          </a:p>
          <a:p>
            <a:pPr algn="just">
              <a:buFont typeface="Wingdings" panose="05000000000000000000" pitchFamily="2" charset="2"/>
              <a:buNone/>
            </a:pPr>
            <a:r>
              <a:rPr lang="en-US" altLang="en-US" sz="2400">
                <a:latin typeface="Arial" panose="020B0604020202020204" pitchFamily="34" charset="0"/>
              </a:rPr>
              <a:t>	the “bonds” do not “break” when atoms are </a:t>
            </a:r>
          </a:p>
          <a:p>
            <a:pPr algn="just">
              <a:buFont typeface="Wingdings" panose="05000000000000000000" pitchFamily="2" charset="2"/>
              <a:buNone/>
            </a:pPr>
            <a:r>
              <a:rPr lang="en-US" altLang="en-US" sz="2400">
                <a:latin typeface="Arial" panose="020B0604020202020204" pitchFamily="34" charset="0"/>
              </a:rPr>
              <a:t>	rearranged – metals can experience a </a:t>
            </a:r>
          </a:p>
          <a:p>
            <a:pPr algn="just">
              <a:buFont typeface="Wingdings" panose="05000000000000000000" pitchFamily="2" charset="2"/>
              <a:buNone/>
            </a:pPr>
            <a:r>
              <a:rPr lang="en-US" altLang="en-US" sz="2400">
                <a:latin typeface="Arial" panose="020B0604020202020204" pitchFamily="34" charset="0"/>
              </a:rPr>
              <a:t>	significant degree of plastic deformation. </a:t>
            </a:r>
          </a:p>
        </p:txBody>
      </p:sp>
      <p:sp>
        <p:nvSpPr>
          <p:cNvPr id="36" name="Rectangle 5">
            <a:extLst>
              <a:ext uri="{FF2B5EF4-FFF2-40B4-BE49-F238E27FC236}">
                <a16:creationId xmlns:a16="http://schemas.microsoft.com/office/drawing/2014/main" id="{48878FD1-9910-73F3-CB61-7C66E0AFB9CF}"/>
              </a:ext>
            </a:extLst>
          </p:cNvPr>
          <p:cNvSpPr>
            <a:spLocks noGrp="1" noChangeArrowheads="1"/>
          </p:cNvSpPr>
          <p:nvPr>
            <p:ph type="title"/>
          </p:nvPr>
        </p:nvSpPr>
        <p:spPr>
          <a:xfrm>
            <a:off x="1866900" y="-76200"/>
            <a:ext cx="7313613" cy="1143000"/>
          </a:xfrm>
        </p:spPr>
        <p:txBody>
          <a:bodyPr/>
          <a:lstStyle/>
          <a:p>
            <a:pPr>
              <a:defRPr/>
            </a:pPr>
            <a:r>
              <a:rPr lang="tr-TR" b="1" dirty="0">
                <a:effectLst>
                  <a:outerShdw blurRad="38100" dist="38100" dir="2700000" algn="tl">
                    <a:srgbClr val="C0C0C0"/>
                  </a:outerShdw>
                </a:effectLst>
              </a:rPr>
              <a:t>METALLIC </a:t>
            </a:r>
            <a:r>
              <a:rPr lang="en-US" b="1" dirty="0">
                <a:effectLst>
                  <a:outerShdw blurRad="38100" dist="38100" dir="2700000" algn="tl">
                    <a:srgbClr val="C0C0C0"/>
                  </a:outerShdw>
                </a:effectLst>
              </a:rPr>
              <a:t>PROPERTIES</a:t>
            </a:r>
          </a:p>
        </p:txBody>
      </p:sp>
      <p:pic>
        <p:nvPicPr>
          <p:cNvPr id="211970" name="Picture 2" descr="Image result for metalworking sword fire">
            <a:extLst>
              <a:ext uri="{FF2B5EF4-FFF2-40B4-BE49-F238E27FC236}">
                <a16:creationId xmlns:a16="http://schemas.microsoft.com/office/drawing/2014/main" id="{37DD0587-E009-07B9-9CF4-4899155DC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425" y="4941888"/>
            <a:ext cx="2605088"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5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1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11746</TotalTime>
  <Words>5013</Words>
  <Application>Microsoft Office PowerPoint</Application>
  <PresentationFormat>On-screen Show (4:3)</PresentationFormat>
  <Paragraphs>502</Paragraphs>
  <Slides>58</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7" baseType="lpstr">
      <vt:lpstr>Arial</vt:lpstr>
      <vt:lpstr>Calibri</vt:lpstr>
      <vt:lpstr>Cambria Math</vt:lpstr>
      <vt:lpstr>Symbol</vt:lpstr>
      <vt:lpstr>Times New Roman</vt:lpstr>
      <vt:lpstr>Verdana</vt:lpstr>
      <vt:lpstr>Wingdings</vt:lpstr>
      <vt:lpstr>Office Theme</vt:lpstr>
      <vt:lpstr>Equation</vt:lpstr>
      <vt:lpstr>Learning Objectives for Today</vt:lpstr>
      <vt:lpstr>Organization of Periodic Table</vt:lpstr>
      <vt:lpstr>Organization of Periodic Table</vt:lpstr>
      <vt:lpstr>How the mobile electrons become mobile</vt:lpstr>
      <vt:lpstr>How the mobile electrons become mobile</vt:lpstr>
      <vt:lpstr>METALLIC PROPERTIES</vt:lpstr>
      <vt:lpstr>METALLIC PROPERTIES</vt:lpstr>
      <vt:lpstr>METALLIC PROPERTIES</vt:lpstr>
      <vt:lpstr>METALLIC PROPERTIES</vt:lpstr>
      <vt:lpstr>What happens if we combine different elements?       What might be logical groups of elements to consider first? </vt:lpstr>
      <vt:lpstr>Combining alkalis and halogens</vt:lpstr>
      <vt:lpstr>Electronegative and Electropositive</vt:lpstr>
      <vt:lpstr>Electronegative and Electropositive</vt:lpstr>
      <vt:lpstr>Electronegative and Electropositive</vt:lpstr>
      <vt:lpstr>Bonding</vt:lpstr>
      <vt:lpstr>PowerPoint Presentation</vt:lpstr>
      <vt:lpstr>Ions and Cations and Anions, Oh My!</vt:lpstr>
      <vt:lpstr>Ions and Cations and Anions, Oh My!</vt:lpstr>
      <vt:lpstr>Ions and Cations and Anions, Oh My!</vt:lpstr>
      <vt:lpstr>The Ionic Bond: a transferred electron What energies should we know in case of NaCl?</vt:lpstr>
      <vt:lpstr>The Ionic Bond: a transferred electron What energies should we know?</vt:lpstr>
      <vt:lpstr>The Ionic Bond: a transferred electron What energies should we know?</vt:lpstr>
      <vt:lpstr>The Ionic Bond: a transferred electron What energies should we know?</vt:lpstr>
      <vt:lpstr>The Ionic Bond: a transferred electron What energies should we know?</vt:lpstr>
      <vt:lpstr>The Ionic Bond: a transferred electron What energies should we know?</vt:lpstr>
      <vt:lpstr>The Ionic Bond: a transferred electron What energies should we know?</vt:lpstr>
      <vt:lpstr>Will the ions stay at Rc apart? </vt:lpstr>
      <vt:lpstr>The Ionic Bond</vt:lpstr>
      <vt:lpstr>The Ionic Bond</vt:lpstr>
      <vt:lpstr>The Ionic Bond</vt:lpstr>
      <vt:lpstr>The Ionic Bond</vt:lpstr>
      <vt:lpstr>Approximate for NaCl</vt:lpstr>
      <vt:lpstr>Approximate for NaCl</vt:lpstr>
      <vt:lpstr>Approximate for NaCl</vt:lpstr>
      <vt:lpstr>Approximate for NaCl</vt:lpstr>
      <vt:lpstr>Approximate for NaCl</vt:lpstr>
      <vt:lpstr>Approximate for NaCl</vt:lpstr>
      <vt:lpstr>Attractive Force Rather than Binding Energy</vt:lpstr>
      <vt:lpstr>Attractive Force Rather than Binding Energy</vt:lpstr>
      <vt:lpstr>Attractive Force Rather than Binding Energy</vt:lpstr>
      <vt:lpstr>Ionic crystals have strong bonds</vt:lpstr>
      <vt:lpstr>Ionic crystals have strong bonds</vt:lpstr>
      <vt:lpstr>Ionic crystals have strong bonds</vt:lpstr>
      <vt:lpstr>Ionic crystals have strong bonds</vt:lpstr>
      <vt:lpstr>Ionic crystals have strong bonds</vt:lpstr>
      <vt:lpstr>Bonding Type Affects Properties</vt:lpstr>
      <vt:lpstr>Bonding Type Affects Properties</vt:lpstr>
      <vt:lpstr>Bonding Type Affects Properties</vt:lpstr>
      <vt:lpstr>Covalent to Ionic Transition</vt:lpstr>
      <vt:lpstr>Covalent to Ionic Transition</vt:lpstr>
      <vt:lpstr>COVALENT BONDING</vt:lpstr>
      <vt:lpstr>Covalent Bonding of Multielectron Atoms</vt:lpstr>
      <vt:lpstr>Covalent Bonding of Multielectron Atoms</vt:lpstr>
      <vt:lpstr>Covalent Bonding of Multielectron Atoms</vt:lpstr>
      <vt:lpstr>Covalent Bonding of Multielectron Atoms</vt:lpstr>
      <vt:lpstr>Covalent Bonding of Multielectron Atoms</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Multielectron Atoms – The Independent Particle Approximation</dc:title>
  <dc:creator>MBE metal</dc:creator>
  <cp:lastModifiedBy>Mikel Holcomb</cp:lastModifiedBy>
  <cp:revision>308</cp:revision>
  <dcterms:created xsi:type="dcterms:W3CDTF">2010-08-24T02:42:28Z</dcterms:created>
  <dcterms:modified xsi:type="dcterms:W3CDTF">2022-09-26T16:42:14Z</dcterms:modified>
</cp:coreProperties>
</file>